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69" r:id="rId5"/>
    <p:sldId id="270" r:id="rId6"/>
    <p:sldId id="276" r:id="rId7"/>
    <p:sldId id="277" r:id="rId8"/>
    <p:sldId id="297" r:id="rId9"/>
    <p:sldId id="257" r:id="rId10"/>
    <p:sldId id="272" r:id="rId11"/>
    <p:sldId id="264" r:id="rId12"/>
    <p:sldId id="279" r:id="rId13"/>
    <p:sldId id="280" r:id="rId14"/>
    <p:sldId id="281" r:id="rId15"/>
    <p:sldId id="282" r:id="rId16"/>
    <p:sldId id="283" r:id="rId17"/>
    <p:sldId id="284" r:id="rId18"/>
    <p:sldId id="286" r:id="rId19"/>
    <p:sldId id="288" r:id="rId20"/>
    <p:sldId id="285" r:id="rId21"/>
    <p:sldId id="287" r:id="rId22"/>
    <p:sldId id="289" r:id="rId23"/>
    <p:sldId id="290" r:id="rId24"/>
    <p:sldId id="292" r:id="rId25"/>
    <p:sldId id="291" r:id="rId26"/>
    <p:sldId id="293" r:id="rId27"/>
    <p:sldId id="294" r:id="rId28"/>
    <p:sldId id="295" r:id="rId29"/>
    <p:sldId id="296" r:id="rId30"/>
    <p:sldId id="27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2AC"/>
    <a:srgbClr val="832D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2797AA-9975-47FC-86BC-1D821E7CC89A}" v="1710" dt="2022-03-18T22:47:18.8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3"/>
  </p:normalViewPr>
  <p:slideViewPr>
    <p:cSldViewPr snapToGrid="0" snapToObjects="1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F00F-8113-3249-8865-70A390C765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4EAE7-A356-E54A-88AD-CFC4D2359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6AAA7-63D2-E749-B995-6C9CF4066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1EEB-B4EB-3345-99F0-8C31307DF5D4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D58B2-BB00-E247-AEEB-705412354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3D28F-EDF1-4949-A176-9A1520B5F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9F43-6C1B-D04F-ADBF-288D776D3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322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E65C-DE8D-7445-A60E-2773FF826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C3E972-CEAE-D94B-BEF9-9231BF4107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5CBA00-FF66-3A43-A7C7-BCA97F8EB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1EEB-B4EB-3345-99F0-8C31307DF5D4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C8293-D3FA-514B-B0DD-48A7B9B84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074F0-B9E9-5542-942B-B1DBD1143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9F43-6C1B-D04F-ADBF-288D776D3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088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C93C2C-C2B4-5B42-9964-BDE81008F8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150B07-3343-334B-9EAF-7913B5E5F9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70C61-6AFB-D24E-94E2-95C2354F0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1EEB-B4EB-3345-99F0-8C31307DF5D4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34C62-AFD6-4142-9844-18CBFBC86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059805-3F9C-354B-81A7-F7016F614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9F43-6C1B-D04F-ADBF-288D776D3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11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9BAC2-4A6F-254C-A522-02143499B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E7BFF-1403-5E4D-A5E9-3055F4E15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67ECF-12B2-2740-830C-3BBB552CC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1EEB-B4EB-3345-99F0-8C31307DF5D4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77A82-67FA-AD41-8FA1-531797821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DA50C-AC15-2048-BB87-7088DC295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9F43-6C1B-D04F-ADBF-288D776D3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936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9E1D2-1592-D244-B4C5-83129D14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E1436-3E1B-CD4F-82A6-74E131DF8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78456-6751-B84F-A104-AE328A499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1EEB-B4EB-3345-99F0-8C31307DF5D4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F240D-F10D-8B48-840D-4CC88309B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DA61A-E05A-4247-B51D-2EBED7CAE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9F43-6C1B-D04F-ADBF-288D776D3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55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C1A6-9AB7-C340-BDBC-5E87A30D2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D011C-5A03-464E-BDCF-C5955D451A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6AA900-C2C7-6C42-B56D-AFF16FAA33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33B441-5F82-4849-8CDF-83EEBC7C5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1EEB-B4EB-3345-99F0-8C31307DF5D4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52501F-6355-894E-8A63-428D17653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AC0A3-9786-4A4A-BCB7-97E2C366E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9F43-6C1B-D04F-ADBF-288D776D3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558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77BF1-9CBF-CA4C-867D-E145F6563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73710-26A9-F04D-8725-9ECF6293E8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C3EDBA-1A2C-FF41-B5D8-3891E27CB3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7A352F-6D78-7D42-88AA-AEBAC7E911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427FE-A32A-AC4B-A68F-9247408685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2B7619-0405-2244-A8AE-5EE9EB26A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1EEB-B4EB-3345-99F0-8C31307DF5D4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CE3A65-FCD6-4244-B70D-1F091498E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C8E38B-2FD8-ED40-AF62-78B2E6132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9F43-6C1B-D04F-ADBF-288D776D3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245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B8642-1625-FA4E-951A-78A4697A3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FF30B5-338D-AB4D-9D7A-75EE3A850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1EEB-B4EB-3345-99F0-8C31307DF5D4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F6443E-4A98-584F-889E-D9055A85B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1B94B-5B08-D548-984B-9009FB3D9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9F43-6C1B-D04F-ADBF-288D776D3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236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E19043-5680-7E46-A652-EE49079E3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1EEB-B4EB-3345-99F0-8C31307DF5D4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1FB3FC-1DD3-D448-BBBB-E3D9C8ED8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5F926-4F44-1743-8180-465D8ED51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9F43-6C1B-D04F-ADBF-288D776D3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122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46B39-A3CF-DD4A-A2A0-69C50BF04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DCAFB-8E67-CC4F-AD0E-7DB456D6C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092544-D125-A446-9F73-14421AA216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383CD0-923D-4B4D-9C11-F08491171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1EEB-B4EB-3345-99F0-8C31307DF5D4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BFE01D-6F5C-BD45-9B00-E6AD2A3B8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1B76D9-774B-4E4E-B5CB-61546006B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9F43-6C1B-D04F-ADBF-288D776D3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26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F4710-54E6-7C48-AED6-BA6C5B5D8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360E30-4710-E94B-A8B0-3BC8B2F77C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E0BFEB-9FAB-6F4C-B3F4-2235E8223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7F10F2-146E-C947-9DAA-6A331BCAE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1EEB-B4EB-3345-99F0-8C31307DF5D4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234C7A-4A55-9846-9274-D4FD5A8F1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E3B11A-7E7B-8E47-A782-56ADD457B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9F43-6C1B-D04F-ADBF-288D776D3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954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996D66-263F-EF4A-BF64-68C7DAD6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09D73-C131-FC4D-9B1F-29AB8FBB9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9AFBE-E71B-054D-B0BB-D89141553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FE1EEB-B4EB-3345-99F0-8C31307DF5D4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11443-EA17-164C-B744-2F2BDCB8F1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9B3C8-4E0B-A84F-9AA0-6D855B4391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8D9F43-6C1B-D04F-ADBF-288D776D3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65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Video 6" title="Stock Market Bar Graph">
            <a:hlinkClick r:id="" action="ppaction://media"/>
            <a:extLst>
              <a:ext uri="{FF2B5EF4-FFF2-40B4-BE49-F238E27FC236}">
                <a16:creationId xmlns:a16="http://schemas.microsoft.com/office/drawing/2014/main" id="{178EA678-2586-4960-8A16-1778FCD3CF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-40000" contrast="-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B5F214-9E69-4164-9BDB-C426F1AE3D34}"/>
              </a:ext>
            </a:extLst>
          </p:cNvPr>
          <p:cNvSpPr txBox="1"/>
          <p:nvPr/>
        </p:nvSpPr>
        <p:spPr>
          <a:xfrm>
            <a:off x="5983550" y="5282214"/>
            <a:ext cx="5978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u="sng" dirty="0">
                <a:solidFill>
                  <a:schemeClr val="bg1"/>
                </a:solidFill>
              </a:rPr>
              <a:t>Systematic Trading Education Certificate Lecture 3</a:t>
            </a:r>
          </a:p>
        </p:txBody>
      </p:sp>
    </p:spTree>
    <p:extLst>
      <p:ext uri="{BB962C8B-B14F-4D97-AF65-F5344CB8AC3E}">
        <p14:creationId xmlns:p14="http://schemas.microsoft.com/office/powerpoint/2010/main" val="33506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 showWhenStopped="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00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0206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2DF14-7E04-4843-B7FE-0520C3548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961534"/>
          </a:xfrm>
        </p:spPr>
        <p:txBody>
          <a:bodyPr>
            <a:normAutofit/>
          </a:bodyPr>
          <a:lstStyle/>
          <a:p>
            <a:r>
              <a:rPr lang="en-GB" sz="4000" u="sng" dirty="0">
                <a:solidFill>
                  <a:schemeClr val="bg1"/>
                </a:solidFill>
              </a:rPr>
              <a:t>k-Nearest Neighbours – Example (k=3)</a:t>
            </a:r>
            <a:endParaRPr lang="en-US" sz="4000" u="sng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01C6BEC3-5FB1-43E7-8497-6B67635B64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950628"/>
              </p:ext>
            </p:extLst>
          </p:nvPr>
        </p:nvGraphicFramePr>
        <p:xfrm>
          <a:off x="1216527" y="1118535"/>
          <a:ext cx="9758946" cy="42234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52982">
                  <a:extLst>
                    <a:ext uri="{9D8B030D-6E8A-4147-A177-3AD203B41FA5}">
                      <a16:colId xmlns:a16="http://schemas.microsoft.com/office/drawing/2014/main" val="2369934397"/>
                    </a:ext>
                  </a:extLst>
                </a:gridCol>
                <a:gridCol w="3252982">
                  <a:extLst>
                    <a:ext uri="{9D8B030D-6E8A-4147-A177-3AD203B41FA5}">
                      <a16:colId xmlns:a16="http://schemas.microsoft.com/office/drawing/2014/main" val="1592538695"/>
                    </a:ext>
                  </a:extLst>
                </a:gridCol>
                <a:gridCol w="3252982">
                  <a:extLst>
                    <a:ext uri="{9D8B030D-6E8A-4147-A177-3AD203B41FA5}">
                      <a16:colId xmlns:a16="http://schemas.microsoft.com/office/drawing/2014/main" val="2315802672"/>
                    </a:ext>
                  </a:extLst>
                </a:gridCol>
              </a:tblGrid>
              <a:tr h="469276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Number of Stripes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Number of Points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Liked by Me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143398"/>
                  </a:ext>
                </a:extLst>
              </a:tr>
              <a:tr h="469276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207171"/>
                  </a:ext>
                </a:extLst>
              </a:tr>
              <a:tr h="469276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Y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320197"/>
                  </a:ext>
                </a:extLst>
              </a:tr>
              <a:tr h="469276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825910"/>
                  </a:ext>
                </a:extLst>
              </a:tr>
              <a:tr h="469276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Y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601061"/>
                  </a:ext>
                </a:extLst>
              </a:tr>
              <a:tr h="469276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67359"/>
                  </a:ext>
                </a:extLst>
              </a:tr>
              <a:tr h="469276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Y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300028"/>
                  </a:ext>
                </a:extLst>
              </a:tr>
              <a:tr h="469276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408562"/>
                  </a:ext>
                </a:extLst>
              </a:tr>
              <a:tr h="469276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Y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058737"/>
                  </a:ext>
                </a:extLst>
              </a:tr>
            </a:tbl>
          </a:graphicData>
        </a:graphic>
      </p:graphicFrame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B6AB0D1D-783F-4371-A979-89663BD80C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67846"/>
              </p:ext>
            </p:extLst>
          </p:nvPr>
        </p:nvGraphicFramePr>
        <p:xfrm>
          <a:off x="1216527" y="5527495"/>
          <a:ext cx="9758946" cy="792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52982">
                  <a:extLst>
                    <a:ext uri="{9D8B030D-6E8A-4147-A177-3AD203B41FA5}">
                      <a16:colId xmlns:a16="http://schemas.microsoft.com/office/drawing/2014/main" val="1748120523"/>
                    </a:ext>
                  </a:extLst>
                </a:gridCol>
                <a:gridCol w="3252982">
                  <a:extLst>
                    <a:ext uri="{9D8B030D-6E8A-4147-A177-3AD203B41FA5}">
                      <a16:colId xmlns:a16="http://schemas.microsoft.com/office/drawing/2014/main" val="81159668"/>
                    </a:ext>
                  </a:extLst>
                </a:gridCol>
                <a:gridCol w="3252982">
                  <a:extLst>
                    <a:ext uri="{9D8B030D-6E8A-4147-A177-3AD203B41FA5}">
                      <a16:colId xmlns:a16="http://schemas.microsoft.com/office/drawing/2014/main" val="21308461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Number of Stripes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Number of Points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Liked by Me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126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rgbClr val="FF0000"/>
                          </a:solidFill>
                        </a:rPr>
                        <a:t>Y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6173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27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0206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2DF14-7E04-4843-B7FE-0520C3548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4516"/>
            <a:ext cx="12192000" cy="814537"/>
          </a:xfrm>
        </p:spPr>
        <p:txBody>
          <a:bodyPr>
            <a:noAutofit/>
          </a:bodyPr>
          <a:lstStyle/>
          <a:p>
            <a:r>
              <a:rPr lang="en-GB" sz="4000" u="sng" dirty="0">
                <a:solidFill>
                  <a:schemeClr val="bg1"/>
                </a:solidFill>
              </a:rPr>
              <a:t>k-Nearest Neighbours – Example (k=3) Weighted Distance</a:t>
            </a:r>
            <a:endParaRPr lang="en-US" sz="4000" u="sng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26CAE7A-FF86-46AC-9618-9C22AA3F18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705213"/>
              </p:ext>
            </p:extLst>
          </p:nvPr>
        </p:nvGraphicFramePr>
        <p:xfrm>
          <a:off x="1288716" y="770021"/>
          <a:ext cx="9614568" cy="463750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02428">
                  <a:extLst>
                    <a:ext uri="{9D8B030D-6E8A-4147-A177-3AD203B41FA5}">
                      <a16:colId xmlns:a16="http://schemas.microsoft.com/office/drawing/2014/main" val="2369934397"/>
                    </a:ext>
                  </a:extLst>
                </a:gridCol>
                <a:gridCol w="1602428">
                  <a:extLst>
                    <a:ext uri="{9D8B030D-6E8A-4147-A177-3AD203B41FA5}">
                      <a16:colId xmlns:a16="http://schemas.microsoft.com/office/drawing/2014/main" val="1592538695"/>
                    </a:ext>
                  </a:extLst>
                </a:gridCol>
                <a:gridCol w="1602428">
                  <a:extLst>
                    <a:ext uri="{9D8B030D-6E8A-4147-A177-3AD203B41FA5}">
                      <a16:colId xmlns:a16="http://schemas.microsoft.com/office/drawing/2014/main" val="2187364431"/>
                    </a:ext>
                  </a:extLst>
                </a:gridCol>
                <a:gridCol w="1602428">
                  <a:extLst>
                    <a:ext uri="{9D8B030D-6E8A-4147-A177-3AD203B41FA5}">
                      <a16:colId xmlns:a16="http://schemas.microsoft.com/office/drawing/2014/main" val="2315802672"/>
                    </a:ext>
                  </a:extLst>
                </a:gridCol>
                <a:gridCol w="1602428">
                  <a:extLst>
                    <a:ext uri="{9D8B030D-6E8A-4147-A177-3AD203B41FA5}">
                      <a16:colId xmlns:a16="http://schemas.microsoft.com/office/drawing/2014/main" val="649977534"/>
                    </a:ext>
                  </a:extLst>
                </a:gridCol>
                <a:gridCol w="1602428">
                  <a:extLst>
                    <a:ext uri="{9D8B030D-6E8A-4147-A177-3AD203B41FA5}">
                      <a16:colId xmlns:a16="http://schemas.microsoft.com/office/drawing/2014/main" val="3766769775"/>
                    </a:ext>
                  </a:extLst>
                </a:gridCol>
              </a:tblGrid>
              <a:tr h="111706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Number of Stripes (Data)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Number of Points (Data)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Liked by Me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Number of Stripes (New)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Number of Points (New)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Weighted Distance (1/d) (3dp)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143398"/>
                  </a:ext>
                </a:extLst>
              </a:tr>
              <a:tr h="440055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0.196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207171"/>
                  </a:ext>
                </a:extLst>
              </a:tr>
              <a:tr h="440055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Y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0.707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320197"/>
                  </a:ext>
                </a:extLst>
              </a:tr>
              <a:tr h="440055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0.243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825910"/>
                  </a:ext>
                </a:extLst>
              </a:tr>
              <a:tr h="440055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Y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0.5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601061"/>
                  </a:ext>
                </a:extLst>
              </a:tr>
              <a:tr h="440055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0.277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67359"/>
                  </a:ext>
                </a:extLst>
              </a:tr>
              <a:tr h="440055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Y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0.316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300028"/>
                  </a:ext>
                </a:extLst>
              </a:tr>
              <a:tr h="440055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0.5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408562"/>
                  </a:ext>
                </a:extLst>
              </a:tr>
              <a:tr h="440055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Y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0.354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058737"/>
                  </a:ext>
                </a:extLst>
              </a:tr>
            </a:tbl>
          </a:graphicData>
        </a:graphic>
      </p:graphicFrame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137266A6-DAEA-4E48-9B86-54219725A3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684372"/>
              </p:ext>
            </p:extLst>
          </p:nvPr>
        </p:nvGraphicFramePr>
        <p:xfrm>
          <a:off x="1288715" y="5604282"/>
          <a:ext cx="9614568" cy="1188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807284">
                  <a:extLst>
                    <a:ext uri="{9D8B030D-6E8A-4147-A177-3AD203B41FA5}">
                      <a16:colId xmlns:a16="http://schemas.microsoft.com/office/drawing/2014/main" val="2252141683"/>
                    </a:ext>
                  </a:extLst>
                </a:gridCol>
                <a:gridCol w="4807284">
                  <a:extLst>
                    <a:ext uri="{9D8B030D-6E8A-4147-A177-3AD203B41FA5}">
                      <a16:colId xmlns:a16="http://schemas.microsoft.com/office/drawing/2014/main" val="37318527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Liked by Me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Sum of Weights (3dp)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842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Y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1.877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755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1.126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4402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11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0206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2DF14-7E04-4843-B7FE-0520C3548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4516"/>
            <a:ext cx="12192000" cy="814537"/>
          </a:xfrm>
        </p:spPr>
        <p:txBody>
          <a:bodyPr>
            <a:noAutofit/>
          </a:bodyPr>
          <a:lstStyle/>
          <a:p>
            <a:r>
              <a:rPr lang="en-GB" sz="4000" u="sng" dirty="0">
                <a:solidFill>
                  <a:schemeClr val="bg1"/>
                </a:solidFill>
              </a:rPr>
              <a:t>k-Nearest Neighbours – Example (k=3) - Aside</a:t>
            </a:r>
            <a:endParaRPr lang="en-US" sz="4000" u="sng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58D844E0-6C27-4481-9C59-8213C09687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410360"/>
              </p:ext>
            </p:extLst>
          </p:nvPr>
        </p:nvGraphicFramePr>
        <p:xfrm>
          <a:off x="1058779" y="770021"/>
          <a:ext cx="10074441" cy="452387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58147">
                  <a:extLst>
                    <a:ext uri="{9D8B030D-6E8A-4147-A177-3AD203B41FA5}">
                      <a16:colId xmlns:a16="http://schemas.microsoft.com/office/drawing/2014/main" val="2369934397"/>
                    </a:ext>
                  </a:extLst>
                </a:gridCol>
                <a:gridCol w="3358147">
                  <a:extLst>
                    <a:ext uri="{9D8B030D-6E8A-4147-A177-3AD203B41FA5}">
                      <a16:colId xmlns:a16="http://schemas.microsoft.com/office/drawing/2014/main" val="1592538695"/>
                    </a:ext>
                  </a:extLst>
                </a:gridCol>
                <a:gridCol w="3358147">
                  <a:extLst>
                    <a:ext uri="{9D8B030D-6E8A-4147-A177-3AD203B41FA5}">
                      <a16:colId xmlns:a16="http://schemas.microsoft.com/office/drawing/2014/main" val="2315802672"/>
                    </a:ext>
                  </a:extLst>
                </a:gridCol>
              </a:tblGrid>
              <a:tr h="502653">
                <a:tc>
                  <a:txBody>
                    <a:bodyPr/>
                    <a:lstStyle/>
                    <a:p>
                      <a:r>
                        <a:rPr lang="en-GB" sz="2000" dirty="0"/>
                        <a:t>Number of Stripes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Number of Points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Liked by Me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143398"/>
                  </a:ext>
                </a:extLst>
              </a:tr>
              <a:tr h="502653">
                <a:tc>
                  <a:txBody>
                    <a:bodyPr/>
                    <a:lstStyle/>
                    <a:p>
                      <a:r>
                        <a:rPr lang="en-GB" sz="20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GB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GB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>
                          <a:solidFill>
                            <a:schemeClr val="bg1"/>
                          </a:solidFill>
                        </a:rPr>
                        <a:t>N</a:t>
                      </a:r>
                      <a:endParaRPr lang="en-GB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207171"/>
                  </a:ext>
                </a:extLst>
              </a:tr>
              <a:tr h="502653">
                <a:tc>
                  <a:txBody>
                    <a:bodyPr/>
                    <a:lstStyle/>
                    <a:p>
                      <a:r>
                        <a:rPr lang="en-GB" sz="2000" b="1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GB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GB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>
                          <a:solidFill>
                            <a:schemeClr val="bg1"/>
                          </a:solidFill>
                        </a:rPr>
                        <a:t>Y</a:t>
                      </a:r>
                      <a:endParaRPr lang="en-GB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320197"/>
                  </a:ext>
                </a:extLst>
              </a:tr>
              <a:tr h="502653">
                <a:tc>
                  <a:txBody>
                    <a:bodyPr/>
                    <a:lstStyle/>
                    <a:p>
                      <a:r>
                        <a:rPr lang="en-GB" sz="2000" b="1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GB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GB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>
                          <a:solidFill>
                            <a:schemeClr val="bg1"/>
                          </a:solidFill>
                        </a:rPr>
                        <a:t>N</a:t>
                      </a:r>
                      <a:endParaRPr lang="en-GB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825910"/>
                  </a:ext>
                </a:extLst>
              </a:tr>
              <a:tr h="502653">
                <a:tc>
                  <a:txBody>
                    <a:bodyPr/>
                    <a:lstStyle/>
                    <a:p>
                      <a:r>
                        <a:rPr lang="en-GB" sz="2000" b="1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GB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GB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>
                          <a:solidFill>
                            <a:schemeClr val="bg1"/>
                          </a:solidFill>
                        </a:rPr>
                        <a:t>Y</a:t>
                      </a:r>
                      <a:endParaRPr lang="en-GB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601061"/>
                  </a:ext>
                </a:extLst>
              </a:tr>
              <a:tr h="502653">
                <a:tc>
                  <a:txBody>
                    <a:bodyPr/>
                    <a:lstStyle/>
                    <a:p>
                      <a:r>
                        <a:rPr lang="en-GB" sz="2000" b="1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GB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GB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>
                          <a:solidFill>
                            <a:schemeClr val="bg1"/>
                          </a:solidFill>
                        </a:rPr>
                        <a:t>N</a:t>
                      </a:r>
                      <a:endParaRPr lang="en-GB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67359"/>
                  </a:ext>
                </a:extLst>
              </a:tr>
              <a:tr h="502653">
                <a:tc>
                  <a:txBody>
                    <a:bodyPr/>
                    <a:lstStyle/>
                    <a:p>
                      <a:r>
                        <a:rPr lang="en-GB" sz="2000" b="1">
                          <a:solidFill>
                            <a:schemeClr val="bg1"/>
                          </a:solidFill>
                        </a:rPr>
                        <a:t>7</a:t>
                      </a:r>
                      <a:endParaRPr lang="en-GB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GB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>
                          <a:solidFill>
                            <a:schemeClr val="bg1"/>
                          </a:solidFill>
                        </a:rPr>
                        <a:t>Y</a:t>
                      </a:r>
                      <a:endParaRPr lang="en-GB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300028"/>
                  </a:ext>
                </a:extLst>
              </a:tr>
              <a:tr h="502653">
                <a:tc>
                  <a:txBody>
                    <a:bodyPr/>
                    <a:lstStyle/>
                    <a:p>
                      <a:r>
                        <a:rPr lang="en-GB" sz="2000" b="1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GB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GB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>
                          <a:solidFill>
                            <a:schemeClr val="bg1"/>
                          </a:solidFill>
                        </a:rPr>
                        <a:t>N</a:t>
                      </a:r>
                      <a:endParaRPr lang="en-GB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408562"/>
                  </a:ext>
                </a:extLst>
              </a:tr>
              <a:tr h="502653">
                <a:tc>
                  <a:txBody>
                    <a:bodyPr/>
                    <a:lstStyle/>
                    <a:p>
                      <a:r>
                        <a:rPr lang="en-GB" sz="2000" b="1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GB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GB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Y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058737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A0CA0A3C-FA3F-44A9-8C9F-1A9A2F32E2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137473"/>
              </p:ext>
            </p:extLst>
          </p:nvPr>
        </p:nvGraphicFramePr>
        <p:xfrm>
          <a:off x="1058779" y="5467512"/>
          <a:ext cx="10074441" cy="93328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58147">
                  <a:extLst>
                    <a:ext uri="{9D8B030D-6E8A-4147-A177-3AD203B41FA5}">
                      <a16:colId xmlns:a16="http://schemas.microsoft.com/office/drawing/2014/main" val="1748120523"/>
                    </a:ext>
                  </a:extLst>
                </a:gridCol>
                <a:gridCol w="3358147">
                  <a:extLst>
                    <a:ext uri="{9D8B030D-6E8A-4147-A177-3AD203B41FA5}">
                      <a16:colId xmlns:a16="http://schemas.microsoft.com/office/drawing/2014/main" val="81159668"/>
                    </a:ext>
                  </a:extLst>
                </a:gridCol>
                <a:gridCol w="3358147">
                  <a:extLst>
                    <a:ext uri="{9D8B030D-6E8A-4147-A177-3AD203B41FA5}">
                      <a16:colId xmlns:a16="http://schemas.microsoft.com/office/drawing/2014/main" val="2130846103"/>
                    </a:ext>
                  </a:extLst>
                </a:gridCol>
              </a:tblGrid>
              <a:tr h="466644"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bg1"/>
                          </a:solidFill>
                        </a:rPr>
                        <a:t>Number of Stripes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bg1"/>
                          </a:solidFill>
                        </a:rPr>
                        <a:t>Number of Points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bg1"/>
                          </a:solidFill>
                        </a:rPr>
                        <a:t>Liked by Me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126812"/>
                  </a:ext>
                </a:extLst>
              </a:tr>
              <a:tr h="466644"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rgbClr val="FF0000"/>
                          </a:solidFill>
                        </a:rPr>
                        <a:t>Y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6173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439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0206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F593B-DFDA-064D-BED6-D5838EF28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1518"/>
            <a:ext cx="11004885" cy="1031258"/>
          </a:xfrm>
        </p:spPr>
        <p:txBody>
          <a:bodyPr>
            <a:noAutofit/>
          </a:bodyPr>
          <a:lstStyle/>
          <a:p>
            <a:r>
              <a:rPr lang="en-GB" sz="4000" u="sng" dirty="0">
                <a:solidFill>
                  <a:schemeClr val="bg1"/>
                </a:solidFill>
              </a:rPr>
              <a:t>Information Gain - Formulae</a:t>
            </a:r>
            <a:endParaRPr lang="en-US" sz="4000" u="sng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055D1A-CA03-4789-8F55-444C9BB710B1}"/>
                  </a:ext>
                </a:extLst>
              </p:cNvPr>
              <p:cNvSpPr txBox="1"/>
              <p:nvPr/>
            </p:nvSpPr>
            <p:spPr>
              <a:xfrm>
                <a:off x="1392219" y="1193740"/>
                <a:ext cx="9407561" cy="3962880"/>
              </a:xfrm>
              <a:prstGeom prst="rect">
                <a:avLst/>
              </a:prstGeom>
              <a:solidFill>
                <a:srgbClr val="182B4C"/>
              </a:solidFill>
              <a:ln w="28575">
                <a:solidFill>
                  <a:srgbClr val="FFFF0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GB" sz="20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sSub>
                            <m:sSubPr>
                              <m:ctrlP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20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en-GB" sz="20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𝑑𝑎𝑡𝑎𝑠𝑒𝑡</m:t>
                          </m:r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𝑠𝑢𝑏𝑠𝑒𝑡𝑠</m:t>
                          </m:r>
                        </m:e>
                      </m:d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𝑑𝑎𝑡𝑎𝑠𝑒𝑡𝑠</m:t>
                          </m:r>
                        </m:e>
                      </m:d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𝑠𝑢𝑏𝑠𝑒𝑡𝑠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𝑑𝑎𝑡𝑎𝑠𝑒𝑡</m:t>
                                  </m:r>
                                </m:e>
                              </m:d>
                            </m:den>
                          </m:f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GB" sz="20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en-GB" sz="20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𝑑𝑎𝑡𝑎𝑠𝑒𝑡</m:t>
                          </m:r>
                        </m:e>
                      </m:d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𝑠𝑢𝑏𝑠𝑒𝑡𝑠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GB" sz="2000" dirty="0">
                  <a:solidFill>
                    <a:schemeClr val="bg1"/>
                  </a:solidFill>
                </a:endParaRPr>
              </a:p>
              <a:p>
                <a:pPr algn="just"/>
                <a:endParaRPr lang="en-GB" sz="2000" dirty="0">
                  <a:solidFill>
                    <a:schemeClr val="bg1"/>
                  </a:solidFill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055D1A-CA03-4789-8F55-444C9BB71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219" y="1193740"/>
                <a:ext cx="9407561" cy="39628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561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0206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F593B-DFDA-064D-BED6-D5838EF28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1518"/>
            <a:ext cx="11004885" cy="1031258"/>
          </a:xfrm>
        </p:spPr>
        <p:txBody>
          <a:bodyPr>
            <a:noAutofit/>
          </a:bodyPr>
          <a:lstStyle/>
          <a:p>
            <a:r>
              <a:rPr lang="en-GB" sz="4000" u="sng" dirty="0">
                <a:solidFill>
                  <a:schemeClr val="bg1"/>
                </a:solidFill>
              </a:rPr>
              <a:t>Decision Trees</a:t>
            </a:r>
            <a:endParaRPr lang="en-US" sz="4000" u="sng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5887284A-468B-414F-86B3-081F585BD6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304358"/>
              </p:ext>
            </p:extLst>
          </p:nvPr>
        </p:nvGraphicFramePr>
        <p:xfrm>
          <a:off x="3714365" y="527147"/>
          <a:ext cx="7675529" cy="5943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94876">
                  <a:extLst>
                    <a:ext uri="{9D8B030D-6E8A-4147-A177-3AD203B41FA5}">
                      <a16:colId xmlns:a16="http://schemas.microsoft.com/office/drawing/2014/main" val="2234707173"/>
                    </a:ext>
                  </a:extLst>
                </a:gridCol>
                <a:gridCol w="1387253">
                  <a:extLst>
                    <a:ext uri="{9D8B030D-6E8A-4147-A177-3AD203B41FA5}">
                      <a16:colId xmlns:a16="http://schemas.microsoft.com/office/drawing/2014/main" val="707289991"/>
                    </a:ext>
                  </a:extLst>
                </a:gridCol>
                <a:gridCol w="1718894">
                  <a:extLst>
                    <a:ext uri="{9D8B030D-6E8A-4147-A177-3AD203B41FA5}">
                      <a16:colId xmlns:a16="http://schemas.microsoft.com/office/drawing/2014/main" val="1406479537"/>
                    </a:ext>
                  </a:extLst>
                </a:gridCol>
                <a:gridCol w="1387253">
                  <a:extLst>
                    <a:ext uri="{9D8B030D-6E8A-4147-A177-3AD203B41FA5}">
                      <a16:colId xmlns:a16="http://schemas.microsoft.com/office/drawing/2014/main" val="2367432608"/>
                    </a:ext>
                  </a:extLst>
                </a:gridCol>
                <a:gridCol w="1387253">
                  <a:extLst>
                    <a:ext uri="{9D8B030D-6E8A-4147-A177-3AD203B41FA5}">
                      <a16:colId xmlns:a16="http://schemas.microsoft.com/office/drawing/2014/main" val="318130592"/>
                    </a:ext>
                  </a:extLst>
                </a:gridCol>
              </a:tblGrid>
              <a:tr h="336843">
                <a:tc>
                  <a:txBody>
                    <a:bodyPr/>
                    <a:lstStyle/>
                    <a:p>
                      <a:r>
                        <a:rPr lang="en-GB" sz="2000" b="1" dirty="0" err="1">
                          <a:solidFill>
                            <a:schemeClr val="bg1"/>
                          </a:solidFill>
                        </a:rPr>
                        <a:t>playTennis</a:t>
                      </a:r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(d)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outlook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temperature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humidity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wind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831431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sunny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hot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high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weak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516154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sunny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hot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high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strong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082185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overcast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hot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high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weak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159980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rain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mild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high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weak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591540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rain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cool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normal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weak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722597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rain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cool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normal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strong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952341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overcast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cool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normal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strong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9929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sunny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mild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high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weak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845208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sunny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cool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normal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weak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057844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rain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mild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normal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weak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020279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sunny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mild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normal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strong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6892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overcast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mild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high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strong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562877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overcast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hot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normal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weak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944355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rain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mild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high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strong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1672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206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0206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F593B-DFDA-064D-BED6-D5838EF28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1518"/>
            <a:ext cx="11004885" cy="1031258"/>
          </a:xfrm>
        </p:spPr>
        <p:txBody>
          <a:bodyPr>
            <a:noAutofit/>
          </a:bodyPr>
          <a:lstStyle/>
          <a:p>
            <a:r>
              <a:rPr lang="en-GB" sz="4000" u="sng" dirty="0">
                <a:solidFill>
                  <a:schemeClr val="bg1"/>
                </a:solidFill>
              </a:rPr>
              <a:t>Decision Trees</a:t>
            </a:r>
            <a:endParaRPr lang="en-US" sz="4000" u="sng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5887284A-468B-414F-86B3-081F585BD622}"/>
              </a:ext>
            </a:extLst>
          </p:cNvPr>
          <p:cNvGraphicFramePr>
            <a:graphicFrameLocks noGrp="1"/>
          </p:cNvGraphicFramePr>
          <p:nvPr/>
        </p:nvGraphicFramePr>
        <p:xfrm>
          <a:off x="8597449" y="527147"/>
          <a:ext cx="3182129" cy="5943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94876">
                  <a:extLst>
                    <a:ext uri="{9D8B030D-6E8A-4147-A177-3AD203B41FA5}">
                      <a16:colId xmlns:a16="http://schemas.microsoft.com/office/drawing/2014/main" val="2234707173"/>
                    </a:ext>
                  </a:extLst>
                </a:gridCol>
                <a:gridCol w="1387253">
                  <a:extLst>
                    <a:ext uri="{9D8B030D-6E8A-4147-A177-3AD203B41FA5}">
                      <a16:colId xmlns:a16="http://schemas.microsoft.com/office/drawing/2014/main" val="707289991"/>
                    </a:ext>
                  </a:extLst>
                </a:gridCol>
              </a:tblGrid>
              <a:tr h="336843">
                <a:tc>
                  <a:txBody>
                    <a:bodyPr/>
                    <a:lstStyle/>
                    <a:p>
                      <a:r>
                        <a:rPr lang="en-GB" sz="2000" b="1" dirty="0" err="1">
                          <a:solidFill>
                            <a:schemeClr val="bg1"/>
                          </a:solidFill>
                        </a:rPr>
                        <a:t>playTennis</a:t>
                      </a:r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(d)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outlook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831431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sunny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516154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sunny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082185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overcast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159980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rain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591540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rain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722597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rain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952341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overcast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9929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sunny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845208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sunny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057844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rain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020279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sunny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6892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overcast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562877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overcast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944355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rain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16729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60AB84-07F7-4215-9B03-BA6977FF1741}"/>
                  </a:ext>
                </a:extLst>
              </p:cNvPr>
              <p:cNvSpPr txBox="1"/>
              <p:nvPr/>
            </p:nvSpPr>
            <p:spPr>
              <a:xfrm>
                <a:off x="230793" y="1081693"/>
                <a:ext cx="8135863" cy="59198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sSub>
                        <m:sSub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num>
                            <m:den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den>
                          </m:f>
                        </m:e>
                      </m:d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sSub>
                        <m:sSub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den>
                          </m:f>
                        </m:e>
                      </m:d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=0.940</m:t>
                      </m:r>
                    </m:oMath>
                  </m:oMathPara>
                </a14:m>
                <a:endParaRPr lang="en-GB" sz="2000" b="0" dirty="0">
                  <a:solidFill>
                    <a:schemeClr val="bg1"/>
                  </a:solidFill>
                </a:endParaRPr>
              </a:p>
              <a:p>
                <a:endParaRPr lang="en-GB" sz="20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h𝑜𝑡</m:t>
                              </m:r>
                            </m:sub>
                          </m:sSub>
                        </m:e>
                      </m:d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sz="2000" b="0" dirty="0">
                  <a:solidFill>
                    <a:schemeClr val="bg1"/>
                  </a:solidFill>
                </a:endParaRPr>
              </a:p>
              <a:p>
                <a:endParaRPr lang="en-GB" sz="20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𝑚𝑖𝑙𝑑</m:t>
                              </m:r>
                            </m:sub>
                          </m:sSub>
                        </m:e>
                      </m:d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b>
                        <m:sSub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b>
                        <m:sSub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=0.918</m:t>
                      </m:r>
                    </m:oMath>
                  </m:oMathPara>
                </a14:m>
                <a:endParaRPr lang="en-GB" sz="2000" b="0" dirty="0">
                  <a:solidFill>
                    <a:schemeClr val="bg1"/>
                  </a:solidFill>
                </a:endParaRPr>
              </a:p>
              <a:p>
                <a:endParaRPr lang="en-GB" sz="2000" b="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𝑐𝑜𝑜𝑙</m:t>
                              </m:r>
                            </m:sub>
                          </m:sSub>
                        </m:e>
                      </m:d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=0.811</m:t>
                      </m:r>
                    </m:oMath>
                  </m:oMathPara>
                </a14:m>
                <a:endParaRPr lang="en-GB" sz="2000" b="0" dirty="0">
                  <a:solidFill>
                    <a:schemeClr val="bg1"/>
                  </a:solidFill>
                </a:endParaRPr>
              </a:p>
              <a:p>
                <a:endParaRPr lang="en-GB" sz="20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𝑡𝑒𝑚𝑝𝑒𝑟𝑎𝑡𝑢𝑟𝑒</m:t>
                              </m:r>
                            </m:sub>
                          </m:sSub>
                        </m:e>
                      </m:d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den>
                          </m:f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h𝑜𝑡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num>
                            <m:den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den>
                          </m:f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𝑚𝑖𝑙𝑑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den>
                          </m:f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𝑐𝑜𝑜𝑙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=0.029</m:t>
                      </m:r>
                    </m:oMath>
                  </m:oMathPara>
                </a14:m>
                <a:endParaRPr lang="en-GB" sz="2000" b="0" dirty="0">
                  <a:solidFill>
                    <a:schemeClr val="bg1"/>
                  </a:solidFill>
                </a:endParaRPr>
              </a:p>
              <a:p>
                <a:endParaRPr lang="en-GB" sz="2000" b="0" dirty="0">
                  <a:solidFill>
                    <a:schemeClr val="bg1"/>
                  </a:solidFill>
                </a:endParaRPr>
              </a:p>
              <a:p>
                <a:endParaRPr lang="en-GB" sz="2000" b="0" dirty="0">
                  <a:solidFill>
                    <a:schemeClr val="bg1"/>
                  </a:solidFill>
                </a:endParaRPr>
              </a:p>
              <a:p>
                <a:endParaRPr lang="en-GB" sz="2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60AB84-07F7-4215-9B03-BA6977FF1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93" y="1081693"/>
                <a:ext cx="8135863" cy="59198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090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0206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F593B-DFDA-064D-BED6-D5838EF28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1518"/>
            <a:ext cx="11004885" cy="1031258"/>
          </a:xfrm>
        </p:spPr>
        <p:txBody>
          <a:bodyPr>
            <a:noAutofit/>
          </a:bodyPr>
          <a:lstStyle/>
          <a:p>
            <a:r>
              <a:rPr lang="en-GB" sz="4000" u="sng" dirty="0">
                <a:solidFill>
                  <a:schemeClr val="bg1"/>
                </a:solidFill>
              </a:rPr>
              <a:t>Decision Trees</a:t>
            </a:r>
            <a:endParaRPr lang="en-US" sz="4000" u="sng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5887284A-468B-414F-86B3-081F585BD622}"/>
              </a:ext>
            </a:extLst>
          </p:cNvPr>
          <p:cNvGraphicFramePr>
            <a:graphicFrameLocks noGrp="1"/>
          </p:cNvGraphicFramePr>
          <p:nvPr/>
        </p:nvGraphicFramePr>
        <p:xfrm>
          <a:off x="8390021" y="527147"/>
          <a:ext cx="3594551" cy="5943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27502">
                  <a:extLst>
                    <a:ext uri="{9D8B030D-6E8A-4147-A177-3AD203B41FA5}">
                      <a16:colId xmlns:a16="http://schemas.microsoft.com/office/drawing/2014/main" val="2234707173"/>
                    </a:ext>
                  </a:extLst>
                </a:gridCol>
                <a:gridCol w="1567049">
                  <a:extLst>
                    <a:ext uri="{9D8B030D-6E8A-4147-A177-3AD203B41FA5}">
                      <a16:colId xmlns:a16="http://schemas.microsoft.com/office/drawing/2014/main" val="707289991"/>
                    </a:ext>
                  </a:extLst>
                </a:gridCol>
              </a:tblGrid>
              <a:tr h="336843">
                <a:tc>
                  <a:txBody>
                    <a:bodyPr/>
                    <a:lstStyle/>
                    <a:p>
                      <a:r>
                        <a:rPr lang="en-GB" sz="2000" b="1" dirty="0" err="1">
                          <a:solidFill>
                            <a:schemeClr val="bg1"/>
                          </a:solidFill>
                        </a:rPr>
                        <a:t>playTennis</a:t>
                      </a:r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 (d)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temperature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831431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hot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516154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hot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082185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hot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159980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mild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591540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cool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722597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cool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952341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cool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9929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mild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845208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cool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057844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mild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020279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mild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6892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mild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562877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hot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944355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mild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16729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AA5EE0-28CE-4998-9962-74D04CF7799B}"/>
                  </a:ext>
                </a:extLst>
              </p:cNvPr>
              <p:cNvSpPr txBox="1"/>
              <p:nvPr/>
            </p:nvSpPr>
            <p:spPr>
              <a:xfrm>
                <a:off x="-1" y="983558"/>
                <a:ext cx="8390022" cy="59314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sSub>
                        <m:sSub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num>
                            <m:den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den>
                          </m:f>
                        </m:e>
                      </m:d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sSub>
                        <m:sSub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den>
                          </m:f>
                        </m:e>
                      </m:d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=0.940</m:t>
                      </m:r>
                    </m:oMath>
                  </m:oMathPara>
                </a14:m>
                <a:endParaRPr lang="en-GB" sz="2000" b="0" dirty="0">
                  <a:solidFill>
                    <a:schemeClr val="bg1"/>
                  </a:solidFill>
                </a:endParaRPr>
              </a:p>
              <a:p>
                <a:endParaRPr lang="en-GB" sz="20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𝑠𝑢𝑛𝑛𝑦</m:t>
                              </m:r>
                            </m:sub>
                          </m:sSub>
                        </m:e>
                      </m:d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sSub>
                        <m:sSub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e>
                      </m:d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sSub>
                        <m:sSub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e>
                      </m:d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=0.971</m:t>
                      </m:r>
                    </m:oMath>
                  </m:oMathPara>
                </a14:m>
                <a:endParaRPr lang="en-GB" sz="2000" b="0" dirty="0">
                  <a:solidFill>
                    <a:schemeClr val="bg1"/>
                  </a:solidFill>
                </a:endParaRPr>
              </a:p>
              <a:p>
                <a:endParaRPr lang="en-GB" sz="20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𝑜𝑣𝑒𝑟𝑐𝑎𝑠𝑡</m:t>
                              </m:r>
                            </m:sub>
                          </m:sSub>
                        </m:e>
                      </m:d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num>
                            <m:den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000" b="0" dirty="0">
                  <a:solidFill>
                    <a:schemeClr val="bg1"/>
                  </a:solidFill>
                </a:endParaRPr>
              </a:p>
              <a:p>
                <a:endParaRPr lang="en-GB" sz="2000" b="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𝑟𝑎𝑖𝑛</m:t>
                              </m:r>
                            </m:sub>
                          </m:sSub>
                        </m:e>
                      </m:d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sSub>
                        <m:sSub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e>
                      </m:d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sSub>
                        <m:sSub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e>
                      </m:d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=0.971</m:t>
                      </m:r>
                    </m:oMath>
                  </m:oMathPara>
                </a14:m>
                <a:endParaRPr lang="en-GB" sz="2000" b="0" dirty="0">
                  <a:solidFill>
                    <a:schemeClr val="bg1"/>
                  </a:solidFill>
                </a:endParaRPr>
              </a:p>
              <a:p>
                <a:endParaRPr lang="en-GB" sz="20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𝑜𝑢𝑡𝑙𝑜𝑜𝑘</m:t>
                              </m:r>
                            </m:sub>
                          </m:sSub>
                        </m:e>
                      </m:d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den>
                          </m:f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𝑠𝑢𝑛𝑛𝑦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den>
                          </m:f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𝑜𝑣𝑒𝑟𝑐𝑎𝑠𝑡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den>
                          </m:f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𝑟𝑎𝑖𝑛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=0.246</m:t>
                      </m:r>
                    </m:oMath>
                  </m:oMathPara>
                </a14:m>
                <a:endParaRPr lang="en-GB" sz="2000" b="0" dirty="0">
                  <a:solidFill>
                    <a:schemeClr val="bg1"/>
                  </a:solidFill>
                </a:endParaRPr>
              </a:p>
              <a:p>
                <a:endParaRPr lang="en-GB" b="0" dirty="0"/>
              </a:p>
              <a:p>
                <a:endParaRPr lang="en-GB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AA5EE0-28CE-4998-9962-74D04CF77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983558"/>
                <a:ext cx="8390022" cy="59314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888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0206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F593B-DFDA-064D-BED6-D5838EF28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1518"/>
            <a:ext cx="11004885" cy="1031258"/>
          </a:xfrm>
        </p:spPr>
        <p:txBody>
          <a:bodyPr>
            <a:noAutofit/>
          </a:bodyPr>
          <a:lstStyle/>
          <a:p>
            <a:r>
              <a:rPr lang="en-GB" sz="4000" u="sng" dirty="0">
                <a:solidFill>
                  <a:schemeClr val="bg1"/>
                </a:solidFill>
              </a:rPr>
              <a:t>Decision Trees</a:t>
            </a:r>
            <a:endParaRPr lang="en-US" sz="4000" u="sng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5887284A-468B-414F-86B3-081F585BD6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561140"/>
              </p:ext>
            </p:extLst>
          </p:nvPr>
        </p:nvGraphicFramePr>
        <p:xfrm>
          <a:off x="8390021" y="527147"/>
          <a:ext cx="3594551" cy="5943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27502">
                  <a:extLst>
                    <a:ext uri="{9D8B030D-6E8A-4147-A177-3AD203B41FA5}">
                      <a16:colId xmlns:a16="http://schemas.microsoft.com/office/drawing/2014/main" val="2234707173"/>
                    </a:ext>
                  </a:extLst>
                </a:gridCol>
                <a:gridCol w="1567049">
                  <a:extLst>
                    <a:ext uri="{9D8B030D-6E8A-4147-A177-3AD203B41FA5}">
                      <a16:colId xmlns:a16="http://schemas.microsoft.com/office/drawing/2014/main" val="707289991"/>
                    </a:ext>
                  </a:extLst>
                </a:gridCol>
              </a:tblGrid>
              <a:tr h="336843">
                <a:tc>
                  <a:txBody>
                    <a:bodyPr/>
                    <a:lstStyle/>
                    <a:p>
                      <a:r>
                        <a:rPr lang="en-GB" sz="2000" b="1" dirty="0" err="1">
                          <a:solidFill>
                            <a:schemeClr val="bg1"/>
                          </a:solidFill>
                        </a:rPr>
                        <a:t>playTennis</a:t>
                      </a:r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 (d)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humidity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831431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high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516154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high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082185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high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159980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high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591540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normal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722597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normal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952341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normal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9929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high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845208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normal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057844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normal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020279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normal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6892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high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562877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normal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944355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high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16729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0497B3-C353-488A-BE92-57BD5DBEB8AA}"/>
                  </a:ext>
                </a:extLst>
              </p:cNvPr>
              <p:cNvSpPr txBox="1"/>
              <p:nvPr/>
            </p:nvSpPr>
            <p:spPr>
              <a:xfrm>
                <a:off x="222074" y="1811216"/>
                <a:ext cx="7607339" cy="46128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sSub>
                        <m:sSubPr>
                          <m:ctrlPr>
                            <a:rPr lang="en-GB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num>
                            <m:den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den>
                          </m:f>
                        </m:e>
                      </m:d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sSub>
                        <m:sSubPr>
                          <m:ctrlPr>
                            <a:rPr lang="en-GB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den>
                          </m:f>
                        </m:e>
                      </m:d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=0.940</m:t>
                      </m:r>
                    </m:oMath>
                  </m:oMathPara>
                </a14:m>
                <a:endParaRPr lang="en-GB" sz="2000" dirty="0">
                  <a:solidFill>
                    <a:schemeClr val="bg1"/>
                  </a:solidFill>
                </a:endParaRPr>
              </a:p>
              <a:p>
                <a:endParaRPr lang="en-GB" sz="20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h𝑖𝑔h</m:t>
                              </m:r>
                            </m:sub>
                          </m:sSub>
                        </m:e>
                      </m:d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sSub>
                        <m:sSubPr>
                          <m:ctrlPr>
                            <a:rPr lang="en-GB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den>
                          </m:f>
                        </m:e>
                      </m:d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sSub>
                        <m:sSubPr>
                          <m:ctrlPr>
                            <a:rPr lang="en-GB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den>
                          </m:f>
                        </m:e>
                      </m:d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=0.985</m:t>
                      </m:r>
                    </m:oMath>
                  </m:oMathPara>
                </a14:m>
                <a:endParaRPr lang="en-GB" sz="2000" dirty="0">
                  <a:solidFill>
                    <a:schemeClr val="bg1"/>
                  </a:solidFill>
                </a:endParaRPr>
              </a:p>
              <a:p>
                <a:endParaRPr lang="en-GB" sz="20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𝑛𝑜𝑟𝑚𝑎𝑙</m:t>
                              </m:r>
                            </m:sub>
                          </m:sSub>
                        </m:e>
                      </m:d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sSub>
                        <m:sSubPr>
                          <m:ctrlPr>
                            <a:rPr lang="en-GB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num>
                            <m:den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den>
                          </m:f>
                        </m:e>
                      </m:d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sSub>
                        <m:sSubPr>
                          <m:ctrlPr>
                            <a:rPr lang="en-GB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den>
                          </m:f>
                        </m:e>
                      </m:d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=0.591</m:t>
                      </m:r>
                    </m:oMath>
                  </m:oMathPara>
                </a14:m>
                <a:endParaRPr lang="en-GB" sz="2000" dirty="0">
                  <a:solidFill>
                    <a:schemeClr val="bg1"/>
                  </a:solidFill>
                </a:endParaRPr>
              </a:p>
              <a:p>
                <a:endParaRPr lang="en-GB" sz="20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GB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h𝑢𝑚𝑖𝑡𝑖𝑑𝑦</m:t>
                              </m:r>
                            </m:sub>
                          </m:sSub>
                        </m:e>
                      </m:d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den>
                          </m:f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GB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0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den>
                          </m:f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GB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0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𝑛𝑜𝑟𝑚𝑎𝑙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=0.151</m:t>
                      </m:r>
                    </m:oMath>
                  </m:oMathPara>
                </a14:m>
                <a:endParaRPr lang="en-GB" sz="2000" dirty="0">
                  <a:solidFill>
                    <a:schemeClr val="bg1"/>
                  </a:solidFill>
                </a:endParaRPr>
              </a:p>
              <a:p>
                <a:endParaRPr lang="en-GB" sz="2000" dirty="0">
                  <a:solidFill>
                    <a:schemeClr val="bg1"/>
                  </a:solidFill>
                </a:endParaRPr>
              </a:p>
              <a:p>
                <a:endParaRPr lang="en-GB" sz="2000" dirty="0">
                  <a:solidFill>
                    <a:schemeClr val="bg1"/>
                  </a:solidFill>
                </a:endParaRPr>
              </a:p>
              <a:p>
                <a:endParaRPr lang="en-GB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0497B3-C353-488A-BE92-57BD5DBEB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074" y="1811216"/>
                <a:ext cx="7607339" cy="46128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693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0206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F593B-DFDA-064D-BED6-D5838EF28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1518"/>
            <a:ext cx="11004885" cy="1031258"/>
          </a:xfrm>
        </p:spPr>
        <p:txBody>
          <a:bodyPr>
            <a:noAutofit/>
          </a:bodyPr>
          <a:lstStyle/>
          <a:p>
            <a:r>
              <a:rPr lang="en-GB" sz="4000" u="sng" dirty="0">
                <a:solidFill>
                  <a:schemeClr val="bg1"/>
                </a:solidFill>
              </a:rPr>
              <a:t>Decision Trees</a:t>
            </a:r>
            <a:endParaRPr lang="en-US" sz="4000" u="sng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5887284A-468B-414F-86B3-081F585BD6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325386"/>
              </p:ext>
            </p:extLst>
          </p:nvPr>
        </p:nvGraphicFramePr>
        <p:xfrm>
          <a:off x="8390021" y="527147"/>
          <a:ext cx="3594551" cy="5943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27502">
                  <a:extLst>
                    <a:ext uri="{9D8B030D-6E8A-4147-A177-3AD203B41FA5}">
                      <a16:colId xmlns:a16="http://schemas.microsoft.com/office/drawing/2014/main" val="2234707173"/>
                    </a:ext>
                  </a:extLst>
                </a:gridCol>
                <a:gridCol w="1567049">
                  <a:extLst>
                    <a:ext uri="{9D8B030D-6E8A-4147-A177-3AD203B41FA5}">
                      <a16:colId xmlns:a16="http://schemas.microsoft.com/office/drawing/2014/main" val="707289991"/>
                    </a:ext>
                  </a:extLst>
                </a:gridCol>
              </a:tblGrid>
              <a:tr h="336843">
                <a:tc>
                  <a:txBody>
                    <a:bodyPr/>
                    <a:lstStyle/>
                    <a:p>
                      <a:r>
                        <a:rPr lang="en-GB" sz="2000" b="1" dirty="0" err="1">
                          <a:solidFill>
                            <a:schemeClr val="bg1"/>
                          </a:solidFill>
                        </a:rPr>
                        <a:t>playTennis</a:t>
                      </a:r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 (d)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wind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831431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weak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516154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strong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082185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weak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159980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weak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591540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weak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722597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strong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952341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strong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9929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weak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845208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weak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057844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weak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020279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strong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6892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strong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562877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weak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944355"/>
                  </a:ext>
                </a:extLst>
              </a:tr>
              <a:tr h="336843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strong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16729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2BDD9D-A797-4FC1-9314-0D962F208D94}"/>
                  </a:ext>
                </a:extLst>
              </p:cNvPr>
              <p:cNvSpPr txBox="1"/>
              <p:nvPr/>
            </p:nvSpPr>
            <p:spPr>
              <a:xfrm>
                <a:off x="336383" y="1450361"/>
                <a:ext cx="6931193" cy="46128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sSub>
                        <m:sSub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num>
                            <m:den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den>
                          </m:f>
                        </m:e>
                      </m:d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sSub>
                        <m:sSub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den>
                          </m:f>
                        </m:e>
                      </m:d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=0.940</m:t>
                      </m:r>
                    </m:oMath>
                  </m:oMathPara>
                </a14:m>
                <a:endParaRPr lang="en-GB" sz="2000" b="0" dirty="0">
                  <a:solidFill>
                    <a:schemeClr val="bg1"/>
                  </a:solidFill>
                </a:endParaRPr>
              </a:p>
              <a:p>
                <a:endParaRPr lang="en-GB" sz="2000" dirty="0">
                  <a:solidFill>
                    <a:schemeClr val="bg1"/>
                  </a:solidFill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𝑤𝑒𝑎𝑘</m:t>
                              </m:r>
                            </m:sub>
                          </m:sSub>
                        </m:e>
                      </m:d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b>
                        <m:sSub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num>
                            <m:den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d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b>
                        <m:sSub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d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=0.811</m:t>
                      </m:r>
                    </m:oMath>
                  </m:oMathPara>
                </a14:m>
                <a:endParaRPr lang="en-GB" sz="2000" b="0" dirty="0">
                  <a:solidFill>
                    <a:schemeClr val="bg1"/>
                  </a:solidFill>
                </a:endParaRPr>
              </a:p>
              <a:p>
                <a:endParaRPr lang="en-GB" sz="20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𝑠𝑡𝑟𝑜𝑛𝑔</m:t>
                              </m:r>
                            </m:sub>
                          </m:sSub>
                        </m:e>
                      </m:d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b>
                        <m:sSub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b>
                        <m:sSub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sz="2000" b="0" dirty="0">
                  <a:solidFill>
                    <a:schemeClr val="bg1"/>
                  </a:solidFill>
                </a:endParaRPr>
              </a:p>
              <a:p>
                <a:endParaRPr lang="en-GB" sz="20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𝑤𝑖𝑛𝑑</m:t>
                              </m:r>
                            </m:sub>
                          </m:sSub>
                        </m:e>
                      </m:d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den>
                          </m:f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𝑤𝑒𝑎𝑘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num>
                            <m:den>
                              <m: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den>
                          </m:f>
                          <m:r>
                            <a:rPr lang="en-GB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GB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𝑠𝑡𝑟𝑜𝑛𝑔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=0.048</m:t>
                      </m:r>
                    </m:oMath>
                  </m:oMathPara>
                </a14:m>
                <a:endParaRPr lang="en-GB" sz="2000" b="0" dirty="0">
                  <a:solidFill>
                    <a:schemeClr val="bg1"/>
                  </a:solidFill>
                </a:endParaRPr>
              </a:p>
              <a:p>
                <a:endParaRPr lang="en-GB" sz="2000" b="0" dirty="0">
                  <a:solidFill>
                    <a:schemeClr val="bg1"/>
                  </a:solidFill>
                </a:endParaRPr>
              </a:p>
              <a:p>
                <a:endParaRPr lang="en-GB" sz="2000" b="0" dirty="0">
                  <a:solidFill>
                    <a:schemeClr val="bg1"/>
                  </a:solidFill>
                </a:endParaRPr>
              </a:p>
              <a:p>
                <a:endParaRPr lang="en-GB" sz="2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2BDD9D-A797-4FC1-9314-0D962F208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83" y="1450361"/>
                <a:ext cx="6931193" cy="46128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079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0206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F593B-DFDA-064D-BED6-D5838EF28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1518"/>
            <a:ext cx="11004885" cy="1031258"/>
          </a:xfrm>
        </p:spPr>
        <p:txBody>
          <a:bodyPr>
            <a:noAutofit/>
          </a:bodyPr>
          <a:lstStyle/>
          <a:p>
            <a:r>
              <a:rPr lang="en-GB" sz="4000" u="sng" dirty="0">
                <a:solidFill>
                  <a:schemeClr val="bg1"/>
                </a:solidFill>
              </a:rPr>
              <a:t>Decision Trees</a:t>
            </a:r>
            <a:endParaRPr lang="en-US" sz="4000" u="sng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7D69340-1FF1-42A3-B1AC-C7B4AD55C64C}"/>
                  </a:ext>
                </a:extLst>
              </p:cNvPr>
              <p:cNvSpPr txBox="1"/>
              <p:nvPr/>
            </p:nvSpPr>
            <p:spPr>
              <a:xfrm>
                <a:off x="1392219" y="1193740"/>
                <a:ext cx="9407561" cy="4470519"/>
              </a:xfrm>
              <a:prstGeom prst="rect">
                <a:avLst/>
              </a:prstGeom>
              <a:solidFill>
                <a:srgbClr val="182B4C"/>
              </a:solidFill>
              <a:ln w="28575">
                <a:solidFill>
                  <a:srgbClr val="FFFF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𝑜𝑢𝑡𝑙𝑜𝑜𝑘</m:t>
                              </m:r>
                            </m:sub>
                          </m:sSub>
                        </m:e>
                      </m:d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den>
                          </m:f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𝑠𝑢𝑛𝑛𝑦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den>
                          </m:f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𝑜𝑣𝑒𝑟𝑐𝑎𝑠𝑡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den>
                          </m:f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𝑟𝑎𝑖𝑛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=0.246</m:t>
                      </m:r>
                    </m:oMath>
                  </m:oMathPara>
                </a14:m>
                <a:endParaRPr lang="en-GB" sz="20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en-GB" sz="20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𝑡𝑒𝑚𝑝𝑒𝑟𝑎𝑡𝑢𝑟𝑒</m:t>
                              </m:r>
                            </m:sub>
                          </m:sSub>
                        </m:e>
                      </m:d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den>
                          </m:f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h𝑜𝑡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num>
                            <m:den>
                              <m: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den>
                          </m:f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𝑚𝑖𝑙𝑑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den>
                          </m:f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𝑐𝑜𝑜𝑙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=0.029</m:t>
                      </m:r>
                    </m:oMath>
                  </m:oMathPara>
                </a14:m>
                <a:endParaRPr lang="en-GB" sz="20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en-GB" sz="20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h𝑢𝑚𝑖𝑡𝑖𝑑𝑦</m:t>
                              </m:r>
                            </m:sub>
                          </m:sSub>
                        </m:e>
                      </m:d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den>
                          </m:f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h𝑖𝑔h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den>
                          </m:f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𝑛𝑜𝑟𝑚𝑎𝑙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=0.151</m:t>
                      </m:r>
                    </m:oMath>
                  </m:oMathPara>
                </a14:m>
                <a:endParaRPr lang="en-GB" sz="2000" dirty="0">
                  <a:solidFill>
                    <a:schemeClr val="bg1"/>
                  </a:solidFill>
                </a:endParaRPr>
              </a:p>
              <a:p>
                <a:endParaRPr lang="en-GB" sz="20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𝑤𝑖𝑛𝑑</m:t>
                              </m:r>
                            </m:sub>
                          </m:sSub>
                        </m:e>
                      </m:d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den>
                          </m:f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𝑤𝑒𝑎𝑘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num>
                            <m:den>
                              <m: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den>
                          </m:f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𝑠𝑡𝑟𝑜𝑛𝑔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=0.048</m:t>
                      </m:r>
                    </m:oMath>
                  </m:oMathPara>
                </a14:m>
                <a:endParaRPr lang="en-GB" sz="2000" dirty="0">
                  <a:solidFill>
                    <a:schemeClr val="bg1"/>
                  </a:solidFill>
                </a:endParaRPr>
              </a:p>
              <a:p>
                <a:endParaRPr lang="en-GB" sz="2000" dirty="0">
                  <a:solidFill>
                    <a:schemeClr val="bg1"/>
                  </a:solidFill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7D69340-1FF1-42A3-B1AC-C7B4AD55C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219" y="1193740"/>
                <a:ext cx="9407561" cy="44705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947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uiExpand="1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70C0"/>
            </a:gs>
            <a:gs pos="100000">
              <a:srgbClr val="00206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8F0596-CFA8-43FA-A502-D7E3C4C24AC8}"/>
              </a:ext>
            </a:extLst>
          </p:cNvPr>
          <p:cNvSpPr txBox="1"/>
          <p:nvPr/>
        </p:nvSpPr>
        <p:spPr>
          <a:xfrm>
            <a:off x="128336" y="0"/>
            <a:ext cx="43509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u="sng" dirty="0">
                <a:solidFill>
                  <a:schemeClr val="bg1"/>
                </a:solidFill>
              </a:rPr>
              <a:t>Outline of the STEC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02E86-16B2-44E5-AC28-525E958118D4}"/>
              </a:ext>
            </a:extLst>
          </p:cNvPr>
          <p:cNvSpPr txBox="1"/>
          <p:nvPr/>
        </p:nvSpPr>
        <p:spPr>
          <a:xfrm>
            <a:off x="1266280" y="1059334"/>
            <a:ext cx="8484006" cy="1207294"/>
          </a:xfrm>
          <a:prstGeom prst="roundRect">
            <a:avLst/>
          </a:prstGeom>
          <a:solidFill>
            <a:srgbClr val="182B4C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Session 1 Introduction - 5</a:t>
            </a:r>
            <a:r>
              <a:rPr lang="en-GB" b="1" baseline="30000" dirty="0">
                <a:solidFill>
                  <a:schemeClr val="bg1"/>
                </a:solidFill>
              </a:rPr>
              <a:t>th</a:t>
            </a:r>
            <a:r>
              <a:rPr lang="en-GB" b="1" dirty="0">
                <a:solidFill>
                  <a:schemeClr val="bg1"/>
                </a:solidFill>
              </a:rPr>
              <a:t> March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Introduction to systematic trading  and financial basics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Momentum strategies including relative and cross sectional momentum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E0E47-5935-41A2-8774-54D0C01FD1B7}"/>
              </a:ext>
            </a:extLst>
          </p:cNvPr>
          <p:cNvSpPr txBox="1"/>
          <p:nvPr/>
        </p:nvSpPr>
        <p:spPr>
          <a:xfrm>
            <a:off x="1266280" y="2538081"/>
            <a:ext cx="8484006" cy="1634490"/>
          </a:xfrm>
          <a:prstGeom prst="roundRect">
            <a:avLst/>
          </a:prstGeom>
          <a:solidFill>
            <a:srgbClr val="182B4C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Session 2 Mean Reversion - 12</a:t>
            </a:r>
            <a:r>
              <a:rPr lang="en-GB" b="1" baseline="30000" dirty="0">
                <a:solidFill>
                  <a:schemeClr val="bg1"/>
                </a:solidFill>
              </a:rPr>
              <a:t>th</a:t>
            </a:r>
            <a:r>
              <a:rPr lang="en-GB" b="1" dirty="0">
                <a:solidFill>
                  <a:schemeClr val="bg1"/>
                </a:solidFill>
              </a:rPr>
              <a:t> March</a:t>
            </a: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Mean reversion strategies and Fibonacci strategies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Value strategies</a:t>
            </a:r>
          </a:p>
          <a:p>
            <a:r>
              <a:rPr lang="en-GB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6BA34D-9D64-4ACE-81D1-F16EFF46EEE9}"/>
              </a:ext>
            </a:extLst>
          </p:cNvPr>
          <p:cNvSpPr txBox="1"/>
          <p:nvPr/>
        </p:nvSpPr>
        <p:spPr>
          <a:xfrm>
            <a:off x="1266279" y="4354191"/>
            <a:ext cx="8484007" cy="1328023"/>
          </a:xfrm>
          <a:prstGeom prst="roundRect">
            <a:avLst/>
          </a:prstGeom>
          <a:solidFill>
            <a:srgbClr val="182B4C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Session 3 – 19</a:t>
            </a:r>
            <a:r>
              <a:rPr lang="en-GB" b="1" baseline="30000" dirty="0">
                <a:solidFill>
                  <a:schemeClr val="bg1"/>
                </a:solidFill>
              </a:rPr>
              <a:t>th</a:t>
            </a:r>
            <a:r>
              <a:rPr lang="en-GB" b="1" dirty="0">
                <a:solidFill>
                  <a:schemeClr val="bg1"/>
                </a:solidFill>
              </a:rPr>
              <a:t> March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ML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300127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0206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F593B-DFDA-064D-BED6-D5838EF28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1518"/>
            <a:ext cx="11004885" cy="1031258"/>
          </a:xfrm>
        </p:spPr>
        <p:txBody>
          <a:bodyPr>
            <a:noAutofit/>
          </a:bodyPr>
          <a:lstStyle/>
          <a:p>
            <a:r>
              <a:rPr lang="en-GB" sz="4000" u="sng" dirty="0">
                <a:solidFill>
                  <a:schemeClr val="bg1"/>
                </a:solidFill>
              </a:rPr>
              <a:t>Decision Trees</a:t>
            </a:r>
            <a:endParaRPr lang="en-US" sz="4000" u="sng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541326-F1A4-47E8-AFCE-28A22A22E297}"/>
              </a:ext>
            </a:extLst>
          </p:cNvPr>
          <p:cNvCxnSpPr>
            <a:cxnSpLocks/>
            <a:stCxn id="29" idx="5"/>
            <a:endCxn id="26" idx="0"/>
          </p:cNvCxnSpPr>
          <p:nvPr/>
        </p:nvCxnSpPr>
        <p:spPr>
          <a:xfrm>
            <a:off x="5794824" y="1634364"/>
            <a:ext cx="1074327" cy="1177718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2C32F54-7466-4CD0-85D9-39832CF42846}"/>
              </a:ext>
            </a:extLst>
          </p:cNvPr>
          <p:cNvSpPr txBox="1"/>
          <p:nvPr/>
        </p:nvSpPr>
        <p:spPr>
          <a:xfrm>
            <a:off x="3033340" y="1809054"/>
            <a:ext cx="939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sunny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7BEACD-4887-4C77-898C-5C0790567B0F}"/>
              </a:ext>
            </a:extLst>
          </p:cNvPr>
          <p:cNvSpPr txBox="1"/>
          <p:nvPr/>
        </p:nvSpPr>
        <p:spPr>
          <a:xfrm>
            <a:off x="4052718" y="2536610"/>
            <a:ext cx="1079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overcast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4BC61C-4262-4EAB-A1B8-8BA9CE76A7BE}"/>
              </a:ext>
            </a:extLst>
          </p:cNvPr>
          <p:cNvSpPr txBox="1"/>
          <p:nvPr/>
        </p:nvSpPr>
        <p:spPr>
          <a:xfrm>
            <a:off x="5865904" y="2200748"/>
            <a:ext cx="597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rain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6C4A44-1C67-4ABA-9C8B-E7900B8C4244}"/>
              </a:ext>
            </a:extLst>
          </p:cNvPr>
          <p:cNvSpPr txBox="1"/>
          <p:nvPr/>
        </p:nvSpPr>
        <p:spPr>
          <a:xfrm>
            <a:off x="6463312" y="2812082"/>
            <a:ext cx="811677" cy="649188"/>
          </a:xfrm>
          <a:prstGeom prst="ellipse">
            <a:avLst/>
          </a:prstGeom>
          <a:solidFill>
            <a:srgbClr val="182B4C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D3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4115E4-4617-484A-8C49-9E14E05FACAF}"/>
              </a:ext>
            </a:extLst>
          </p:cNvPr>
          <p:cNvSpPr txBox="1"/>
          <p:nvPr/>
        </p:nvSpPr>
        <p:spPr>
          <a:xfrm>
            <a:off x="4744705" y="3545770"/>
            <a:ext cx="811677" cy="649188"/>
          </a:xfrm>
          <a:prstGeom prst="ellipse">
            <a:avLst/>
          </a:prstGeom>
          <a:solidFill>
            <a:srgbClr val="182B4C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D2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AE9C77-3ACE-46C3-AD84-3C91F9C4E730}"/>
              </a:ext>
            </a:extLst>
          </p:cNvPr>
          <p:cNvSpPr txBox="1"/>
          <p:nvPr/>
        </p:nvSpPr>
        <p:spPr>
          <a:xfrm>
            <a:off x="2716970" y="2813374"/>
            <a:ext cx="811677" cy="649188"/>
          </a:xfrm>
          <a:prstGeom prst="ellipse">
            <a:avLst/>
          </a:prstGeom>
          <a:solidFill>
            <a:srgbClr val="182B4C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D1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2D4F301-40A6-4229-A44F-03D067EF59BF}"/>
              </a:ext>
            </a:extLst>
          </p:cNvPr>
          <p:cNvSpPr txBox="1"/>
          <p:nvPr/>
        </p:nvSpPr>
        <p:spPr>
          <a:xfrm>
            <a:off x="4263991" y="1080247"/>
            <a:ext cx="1793483" cy="649188"/>
          </a:xfrm>
          <a:prstGeom prst="ellipse">
            <a:avLst/>
          </a:prstGeom>
          <a:solidFill>
            <a:srgbClr val="182B4C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Outlook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2C6DDA4-DCF2-4E37-BA56-B153EDA45B26}"/>
              </a:ext>
            </a:extLst>
          </p:cNvPr>
          <p:cNvCxnSpPr>
            <a:cxnSpLocks/>
            <a:stCxn id="29" idx="3"/>
            <a:endCxn id="28" idx="0"/>
          </p:cNvCxnSpPr>
          <p:nvPr/>
        </p:nvCxnSpPr>
        <p:spPr>
          <a:xfrm flipH="1">
            <a:off x="3122809" y="1634364"/>
            <a:ext cx="1403832" cy="1179010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7030E21-A868-4AD5-A8C1-818492757ACF}"/>
              </a:ext>
            </a:extLst>
          </p:cNvPr>
          <p:cNvCxnSpPr>
            <a:cxnSpLocks/>
            <a:stCxn id="29" idx="4"/>
            <a:endCxn id="27" idx="0"/>
          </p:cNvCxnSpPr>
          <p:nvPr/>
        </p:nvCxnSpPr>
        <p:spPr>
          <a:xfrm flipH="1">
            <a:off x="5150544" y="1729435"/>
            <a:ext cx="10189" cy="1816335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EC8DE88-1864-4F88-94D1-7E2AD674E0FA}"/>
              </a:ext>
            </a:extLst>
          </p:cNvPr>
          <p:cNvSpPr txBox="1"/>
          <p:nvPr/>
        </p:nvSpPr>
        <p:spPr>
          <a:xfrm>
            <a:off x="2016610" y="2822481"/>
            <a:ext cx="2275174" cy="649188"/>
          </a:xfrm>
          <a:prstGeom prst="ellipse">
            <a:avLst/>
          </a:prstGeom>
          <a:solidFill>
            <a:srgbClr val="182B4C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Humidity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19B415A-1DC8-466F-BBAA-EAD25B2A743F}"/>
              </a:ext>
            </a:extLst>
          </p:cNvPr>
          <p:cNvSpPr txBox="1"/>
          <p:nvPr/>
        </p:nvSpPr>
        <p:spPr>
          <a:xfrm>
            <a:off x="5784636" y="2822481"/>
            <a:ext cx="2275174" cy="649188"/>
          </a:xfrm>
          <a:prstGeom prst="ellipse">
            <a:avLst/>
          </a:prstGeom>
          <a:solidFill>
            <a:srgbClr val="182B4C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Wind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4473900-1160-436B-B7A0-7F0172B9824A}"/>
              </a:ext>
            </a:extLst>
          </p:cNvPr>
          <p:cNvSpPr txBox="1"/>
          <p:nvPr/>
        </p:nvSpPr>
        <p:spPr>
          <a:xfrm>
            <a:off x="3528647" y="4605044"/>
            <a:ext cx="811677" cy="649188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8760E2A-DC89-4FBF-A5C9-DD652EEE18CD}"/>
              </a:ext>
            </a:extLst>
          </p:cNvPr>
          <p:cNvSpPr txBox="1"/>
          <p:nvPr/>
        </p:nvSpPr>
        <p:spPr>
          <a:xfrm>
            <a:off x="1897205" y="4602186"/>
            <a:ext cx="811677" cy="649188"/>
          </a:xfrm>
          <a:prstGeom prst="ellipse">
            <a:avLst/>
          </a:prstGeom>
          <a:solidFill>
            <a:srgbClr val="00B050"/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DCC3D8-5926-42C7-AEF1-7DE62C2EF2DA}"/>
              </a:ext>
            </a:extLst>
          </p:cNvPr>
          <p:cNvSpPr txBox="1"/>
          <p:nvPr/>
        </p:nvSpPr>
        <p:spPr>
          <a:xfrm>
            <a:off x="4744705" y="3545734"/>
            <a:ext cx="811677" cy="649188"/>
          </a:xfrm>
          <a:prstGeom prst="ellipse">
            <a:avLst/>
          </a:prstGeom>
          <a:solidFill>
            <a:srgbClr val="00B050"/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2400" dirty="0">
              <a:solidFill>
                <a:schemeClr val="bg1"/>
              </a:solidFill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9DF3743-F7E7-47C9-BE5A-90BE8C9AD171}"/>
              </a:ext>
            </a:extLst>
          </p:cNvPr>
          <p:cNvCxnSpPr>
            <a:cxnSpLocks/>
            <a:stCxn id="40" idx="4"/>
            <a:endCxn id="46" idx="0"/>
          </p:cNvCxnSpPr>
          <p:nvPr/>
        </p:nvCxnSpPr>
        <p:spPr>
          <a:xfrm flipH="1">
            <a:off x="2303044" y="3471669"/>
            <a:ext cx="851153" cy="1130517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8AFDCBF-34A7-4E00-9CE3-01688C9A3BCB}"/>
              </a:ext>
            </a:extLst>
          </p:cNvPr>
          <p:cNvCxnSpPr>
            <a:cxnSpLocks/>
            <a:stCxn id="40" idx="4"/>
            <a:endCxn id="42" idx="0"/>
          </p:cNvCxnSpPr>
          <p:nvPr/>
        </p:nvCxnSpPr>
        <p:spPr>
          <a:xfrm>
            <a:off x="3154197" y="3471669"/>
            <a:ext cx="780289" cy="1133375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7FF1C22B-B895-44FA-8DA9-AE118E680363}"/>
              </a:ext>
            </a:extLst>
          </p:cNvPr>
          <p:cNvSpPr txBox="1"/>
          <p:nvPr/>
        </p:nvSpPr>
        <p:spPr>
          <a:xfrm>
            <a:off x="7372835" y="4605044"/>
            <a:ext cx="811677" cy="649188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4C585D7-63DA-4CF9-B8FF-9CE62A7A1DD2}"/>
              </a:ext>
            </a:extLst>
          </p:cNvPr>
          <p:cNvSpPr txBox="1"/>
          <p:nvPr/>
        </p:nvSpPr>
        <p:spPr>
          <a:xfrm>
            <a:off x="5628881" y="4605044"/>
            <a:ext cx="811677" cy="649188"/>
          </a:xfrm>
          <a:prstGeom prst="ellipse">
            <a:avLst/>
          </a:prstGeom>
          <a:solidFill>
            <a:srgbClr val="00B050"/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2400" dirty="0">
              <a:solidFill>
                <a:schemeClr val="bg1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EFEF6D8-E20B-4FE0-A5A3-498D54FC0A8A}"/>
              </a:ext>
            </a:extLst>
          </p:cNvPr>
          <p:cNvCxnSpPr>
            <a:cxnSpLocks/>
            <a:stCxn id="41" idx="4"/>
            <a:endCxn id="58" idx="0"/>
          </p:cNvCxnSpPr>
          <p:nvPr/>
        </p:nvCxnSpPr>
        <p:spPr>
          <a:xfrm flipH="1">
            <a:off x="6034720" y="3471669"/>
            <a:ext cx="887503" cy="1133375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038554F-9F93-4CB0-9B24-94A8CD949EA3}"/>
              </a:ext>
            </a:extLst>
          </p:cNvPr>
          <p:cNvCxnSpPr>
            <a:cxnSpLocks/>
            <a:stCxn id="41" idx="4"/>
            <a:endCxn id="57" idx="0"/>
          </p:cNvCxnSpPr>
          <p:nvPr/>
        </p:nvCxnSpPr>
        <p:spPr>
          <a:xfrm>
            <a:off x="6922223" y="3471669"/>
            <a:ext cx="856451" cy="1133375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1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1" grpId="0"/>
      <p:bldP spid="26" grpId="0" animBg="1"/>
      <p:bldP spid="27" grpId="0" animBg="1"/>
      <p:bldP spid="28" grpId="0" animBg="1"/>
      <p:bldP spid="29" grpId="0" animBg="1"/>
      <p:bldP spid="40" grpId="0" animBg="1"/>
      <p:bldP spid="41" grpId="0" animBg="1"/>
      <p:bldP spid="42" grpId="0" animBg="1"/>
      <p:bldP spid="46" grpId="0" animBg="1"/>
      <p:bldP spid="47" grpId="0" animBg="1"/>
      <p:bldP spid="57" grpId="0" animBg="1"/>
      <p:bldP spid="5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Video 6" title="Stock Market Bar Graph">
            <a:hlinkClick r:id="" action="ppaction://media"/>
            <a:extLst>
              <a:ext uri="{FF2B5EF4-FFF2-40B4-BE49-F238E27FC236}">
                <a16:creationId xmlns:a16="http://schemas.microsoft.com/office/drawing/2014/main" id="{178EA678-2586-4960-8A16-1778FCD3CF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-40000" contrast="-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BA33AF8-7FED-4B4B-93A9-2A2E5D5AE2C5}"/>
              </a:ext>
            </a:extLst>
          </p:cNvPr>
          <p:cNvSpPr txBox="1">
            <a:spLocks/>
          </p:cNvSpPr>
          <p:nvPr/>
        </p:nvSpPr>
        <p:spPr>
          <a:xfrm>
            <a:off x="7395410" y="4711854"/>
            <a:ext cx="4796590" cy="10312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u="sng" dirty="0">
                <a:solidFill>
                  <a:schemeClr val="bg1"/>
                </a:solidFill>
              </a:rPr>
              <a:t>Evaluation of Models</a:t>
            </a:r>
            <a:endParaRPr lang="en-US" sz="4000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43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 showWhenStopped="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700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0206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F593B-DFDA-064D-BED6-D5838EF28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16" y="11518"/>
            <a:ext cx="4796590" cy="1031258"/>
          </a:xfrm>
        </p:spPr>
        <p:txBody>
          <a:bodyPr>
            <a:noAutofit/>
          </a:bodyPr>
          <a:lstStyle/>
          <a:p>
            <a:r>
              <a:rPr lang="en-GB" sz="4000" b="1" u="sng" dirty="0">
                <a:solidFill>
                  <a:schemeClr val="bg1"/>
                </a:solidFill>
              </a:rPr>
              <a:t>Evaluation of Models</a:t>
            </a:r>
            <a:endParaRPr lang="en-US" sz="4000" b="1" u="sng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F12C29-E1D0-49D8-94F7-821CE505C4A3}"/>
              </a:ext>
            </a:extLst>
          </p:cNvPr>
          <p:cNvSpPr txBox="1"/>
          <p:nvPr/>
        </p:nvSpPr>
        <p:spPr>
          <a:xfrm>
            <a:off x="1853997" y="1066244"/>
            <a:ext cx="8484006" cy="442674"/>
          </a:xfrm>
          <a:prstGeom prst="roundRect">
            <a:avLst/>
          </a:prstGeom>
          <a:solidFill>
            <a:srgbClr val="182B4C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bg1"/>
                </a:solidFill>
              </a:rPr>
              <a:t>Ensure to split into test / training data (or test / training /validation)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577CC1-3457-4EAD-9E6C-9C57D139DD08}"/>
              </a:ext>
            </a:extLst>
          </p:cNvPr>
          <p:cNvSpPr txBox="1"/>
          <p:nvPr/>
        </p:nvSpPr>
        <p:spPr>
          <a:xfrm>
            <a:off x="163816" y="1793214"/>
            <a:ext cx="38661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u="sng" dirty="0">
                <a:solidFill>
                  <a:schemeClr val="bg1"/>
                </a:solidFill>
              </a:rPr>
              <a:t>Cross-Validation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D18249-EB36-4D24-A840-769634F85909}"/>
              </a:ext>
            </a:extLst>
          </p:cNvPr>
          <p:cNvSpPr txBox="1"/>
          <p:nvPr/>
        </p:nvSpPr>
        <p:spPr>
          <a:xfrm>
            <a:off x="1982334" y="2825353"/>
            <a:ext cx="8484006" cy="2523768"/>
          </a:xfrm>
          <a:prstGeom prst="rect">
            <a:avLst/>
          </a:prstGeom>
          <a:solidFill>
            <a:srgbClr val="182B4C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Divide dataset into k folds (usually 10)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k – 1 for training / validation and 1 for 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Iterate k times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Take global error:</a:t>
            </a:r>
          </a:p>
          <a:p>
            <a:r>
              <a:rPr lang="en-GB" sz="2000" dirty="0">
                <a:solidFill>
                  <a:schemeClr val="bg1"/>
                </a:solidFill>
              </a:rPr>
              <a:t>	</a:t>
            </a:r>
          </a:p>
          <a:p>
            <a:endParaRPr lang="en-GB" sz="2000" dirty="0">
              <a:solidFill>
                <a:schemeClr val="bg1"/>
              </a:solidFill>
            </a:endParaRPr>
          </a:p>
          <a:p>
            <a:endParaRPr lang="en-GB" sz="20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D316D88-2F84-45DF-8CCC-EE9F90394F7E}"/>
                  </a:ext>
                </a:extLst>
              </p:cNvPr>
              <p:cNvSpPr txBox="1"/>
              <p:nvPr/>
            </p:nvSpPr>
            <p:spPr>
              <a:xfrm>
                <a:off x="3375629" y="4190003"/>
                <a:ext cx="1308666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D316D88-2F84-45DF-8CCC-EE9F90394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629" y="4190003"/>
                <a:ext cx="1308666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821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10" grpId="0"/>
      <p:bldP spid="13" grpId="0" uiExpand="1" build="p" animBg="1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0206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F593B-DFDA-064D-BED6-D5838EF28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1518"/>
            <a:ext cx="11004885" cy="1031258"/>
          </a:xfrm>
        </p:spPr>
        <p:txBody>
          <a:bodyPr>
            <a:noAutofit/>
          </a:bodyPr>
          <a:lstStyle/>
          <a:p>
            <a:r>
              <a:rPr lang="en-GB" sz="4000" u="sng" dirty="0">
                <a:solidFill>
                  <a:schemeClr val="bg1"/>
                </a:solidFill>
              </a:rPr>
              <a:t>Evaluation Metrics - Accuracy</a:t>
            </a:r>
            <a:endParaRPr lang="en-US" sz="4000" u="sng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B4AE58AC-D3CA-41FD-B7C4-7C8C9CCFE5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6201777"/>
              </p:ext>
            </p:extLst>
          </p:nvPr>
        </p:nvGraphicFramePr>
        <p:xfrm>
          <a:off x="305062" y="5384860"/>
          <a:ext cx="11048739" cy="1188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82913">
                  <a:extLst>
                    <a:ext uri="{9D8B030D-6E8A-4147-A177-3AD203B41FA5}">
                      <a16:colId xmlns:a16="http://schemas.microsoft.com/office/drawing/2014/main" val="428377383"/>
                    </a:ext>
                  </a:extLst>
                </a:gridCol>
                <a:gridCol w="3682913">
                  <a:extLst>
                    <a:ext uri="{9D8B030D-6E8A-4147-A177-3AD203B41FA5}">
                      <a16:colId xmlns:a16="http://schemas.microsoft.com/office/drawing/2014/main" val="266515474"/>
                    </a:ext>
                  </a:extLst>
                </a:gridCol>
                <a:gridCol w="3682913">
                  <a:extLst>
                    <a:ext uri="{9D8B030D-6E8A-4147-A177-3AD203B41FA5}">
                      <a16:colId xmlns:a16="http://schemas.microsoft.com/office/drawing/2014/main" val="3130191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Class 1 Predicted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Class 2 Predicted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44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Class 1 Predicted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TP (True Positive): 3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FN (False Negative): 1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405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Class 2 Predicted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FP (False Positive): 2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TN (True Negative): 2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2965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946FFBF-092B-4808-BA1F-4AC178471963}"/>
              </a:ext>
            </a:extLst>
          </p:cNvPr>
          <p:cNvSpPr txBox="1"/>
          <p:nvPr/>
        </p:nvSpPr>
        <p:spPr>
          <a:xfrm>
            <a:off x="305062" y="930482"/>
            <a:ext cx="11025120" cy="442674"/>
          </a:xfrm>
          <a:prstGeom prst="roundRect">
            <a:avLst/>
          </a:prstGeom>
          <a:solidFill>
            <a:srgbClr val="182B4C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bg1"/>
                </a:solidFill>
              </a:rPr>
              <a:t>Number of correctly classified examples, divided by the total number of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8A7C64-4B85-43EC-8892-A7422A880802}"/>
                  </a:ext>
                </a:extLst>
              </p:cNvPr>
              <p:cNvSpPr txBox="1"/>
              <p:nvPr/>
            </p:nvSpPr>
            <p:spPr>
              <a:xfrm>
                <a:off x="6096000" y="1875457"/>
                <a:ext cx="5234182" cy="2489336"/>
              </a:xfrm>
              <a:prstGeom prst="rect">
                <a:avLst/>
              </a:prstGeom>
              <a:solidFill>
                <a:srgbClr val="182B4C"/>
              </a:solidFill>
              <a:ln w="28575">
                <a:solidFill>
                  <a:srgbClr val="FFFF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GB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GB" sz="2000" dirty="0">
                  <a:solidFill>
                    <a:schemeClr val="bg1"/>
                  </a:solidFill>
                </a:endParaRPr>
              </a:p>
              <a:p>
                <a:endParaRPr lang="en-GB" sz="20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𝐶𝑙𝑎𝑠𝑠𝑖𝑓𝑖𝑐𝑎𝑡𝑖𝑜𝑛</m:t>
                      </m:r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=1 −</m:t>
                      </m:r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𝐴𝑐𝑐𝑢𝑟𝑎𝑐𝑦</m:t>
                      </m:r>
                    </m:oMath>
                  </m:oMathPara>
                </a14:m>
                <a:endParaRPr lang="en-GB" sz="2000" dirty="0">
                  <a:solidFill>
                    <a:schemeClr val="bg1"/>
                  </a:solidFill>
                </a:endParaRPr>
              </a:p>
              <a:p>
                <a:endParaRPr lang="en-GB" sz="20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=62.5%</m:t>
                      </m:r>
                    </m:oMath>
                  </m:oMathPara>
                </a14:m>
                <a:endParaRPr lang="en-GB" sz="2000" dirty="0">
                  <a:solidFill>
                    <a:schemeClr val="bg1"/>
                  </a:solidFill>
                </a:endParaRPr>
              </a:p>
              <a:p>
                <a:endParaRPr lang="en-GB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8A7C64-4B85-43EC-8892-A7422A880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875457"/>
                <a:ext cx="5234182" cy="24893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le 6">
            <a:extLst>
              <a:ext uri="{FF2B5EF4-FFF2-40B4-BE49-F238E27FC236}">
                <a16:creationId xmlns:a16="http://schemas.microsoft.com/office/drawing/2014/main" id="{DE83DDC5-6043-4D1A-AA46-3A882626AF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538463"/>
              </p:ext>
            </p:extLst>
          </p:nvPr>
        </p:nvGraphicFramePr>
        <p:xfrm>
          <a:off x="328680" y="1634433"/>
          <a:ext cx="5338902" cy="342004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69451">
                  <a:extLst>
                    <a:ext uri="{9D8B030D-6E8A-4147-A177-3AD203B41FA5}">
                      <a16:colId xmlns:a16="http://schemas.microsoft.com/office/drawing/2014/main" val="4246525176"/>
                    </a:ext>
                  </a:extLst>
                </a:gridCol>
                <a:gridCol w="2669451">
                  <a:extLst>
                    <a:ext uri="{9D8B030D-6E8A-4147-A177-3AD203B41FA5}">
                      <a16:colId xmlns:a16="http://schemas.microsoft.com/office/drawing/2014/main" val="3489827085"/>
                    </a:ext>
                  </a:extLst>
                </a:gridCol>
              </a:tblGrid>
              <a:tr h="369794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Labels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Predictions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082322"/>
                  </a:ext>
                </a:extLst>
              </a:tr>
              <a:tr h="369794"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634639"/>
                  </a:ext>
                </a:extLst>
              </a:tr>
              <a:tr h="369794"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629287"/>
                  </a:ext>
                </a:extLst>
              </a:tr>
              <a:tr h="369794"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10176"/>
                  </a:ext>
                </a:extLst>
              </a:tr>
              <a:tr h="369794"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179852"/>
                  </a:ext>
                </a:extLst>
              </a:tr>
              <a:tr h="435249"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799120"/>
                  </a:ext>
                </a:extLst>
              </a:tr>
              <a:tr h="369794"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516688"/>
                  </a:ext>
                </a:extLst>
              </a:tr>
              <a:tr h="369794"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826583"/>
                  </a:ext>
                </a:extLst>
              </a:tr>
              <a:tr h="369794"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04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452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10" grpId="0" build="p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0206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F593B-DFDA-064D-BED6-D5838EF28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1518"/>
            <a:ext cx="11004885" cy="1031258"/>
          </a:xfrm>
        </p:spPr>
        <p:txBody>
          <a:bodyPr>
            <a:noAutofit/>
          </a:bodyPr>
          <a:lstStyle/>
          <a:p>
            <a:r>
              <a:rPr lang="en-GB" sz="4000" u="sng" dirty="0">
                <a:solidFill>
                  <a:schemeClr val="bg1"/>
                </a:solidFill>
              </a:rPr>
              <a:t>Evaluation Metrics - Precision</a:t>
            </a:r>
            <a:endParaRPr lang="en-US" sz="4000" u="sng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B4AE58AC-D3CA-41FD-B7C4-7C8C9CCFE5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2860278"/>
              </p:ext>
            </p:extLst>
          </p:nvPr>
        </p:nvGraphicFramePr>
        <p:xfrm>
          <a:off x="289020" y="5384860"/>
          <a:ext cx="11613960" cy="1188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71320">
                  <a:extLst>
                    <a:ext uri="{9D8B030D-6E8A-4147-A177-3AD203B41FA5}">
                      <a16:colId xmlns:a16="http://schemas.microsoft.com/office/drawing/2014/main" val="428377383"/>
                    </a:ext>
                  </a:extLst>
                </a:gridCol>
                <a:gridCol w="3871320">
                  <a:extLst>
                    <a:ext uri="{9D8B030D-6E8A-4147-A177-3AD203B41FA5}">
                      <a16:colId xmlns:a16="http://schemas.microsoft.com/office/drawing/2014/main" val="266515474"/>
                    </a:ext>
                  </a:extLst>
                </a:gridCol>
                <a:gridCol w="3871320">
                  <a:extLst>
                    <a:ext uri="{9D8B030D-6E8A-4147-A177-3AD203B41FA5}">
                      <a16:colId xmlns:a16="http://schemas.microsoft.com/office/drawing/2014/main" val="3130191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Class 1 Predicted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Class 2 Predicted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44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Class 1 Predicted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TP (True Positive): 3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FN (False Negative): 1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405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Class 2 Predicted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FP (False Positive): 2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TN (True Negative): 2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2965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946FFBF-092B-4808-BA1F-4AC178471963}"/>
              </a:ext>
            </a:extLst>
          </p:cNvPr>
          <p:cNvSpPr txBox="1"/>
          <p:nvPr/>
        </p:nvSpPr>
        <p:spPr>
          <a:xfrm>
            <a:off x="289020" y="932644"/>
            <a:ext cx="11613960" cy="783193"/>
          </a:xfrm>
          <a:prstGeom prst="roundRect">
            <a:avLst/>
          </a:prstGeom>
          <a:solidFill>
            <a:srgbClr val="182B4C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Number of correctly classified positive examples, divided by the total number of positive examples. High precision = low FP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8A7C64-4B85-43EC-8892-A7422A880802}"/>
                  </a:ext>
                </a:extLst>
              </p:cNvPr>
              <p:cNvSpPr txBox="1"/>
              <p:nvPr/>
            </p:nvSpPr>
            <p:spPr>
              <a:xfrm>
                <a:off x="6096000" y="2341394"/>
                <a:ext cx="5806980" cy="2175211"/>
              </a:xfrm>
              <a:prstGeom prst="rect">
                <a:avLst/>
              </a:prstGeom>
              <a:solidFill>
                <a:srgbClr val="182B4C"/>
              </a:solidFill>
              <a:ln w="28575">
                <a:solidFill>
                  <a:srgbClr val="FFFF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GB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GB" sz="2000" dirty="0">
                  <a:solidFill>
                    <a:schemeClr val="bg1"/>
                  </a:solidFill>
                </a:endParaRPr>
              </a:p>
              <a:p>
                <a:endParaRPr lang="en-GB" sz="20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𝑃𝑟𝑒𝑐𝑖𝑠𝑖</m:t>
                      </m:r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𝑣𝑒</m:t>
                          </m:r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𝑒𝑥𝑎𝑚𝑝𝑙𝑒</m:t>
                          </m:r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𝑐𝑙𝑎𝑠𝑠𝑖𝑓𝑖𝑒𝑑</m:t>
                      </m:r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</m:t>
                      </m:r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𝑐𝑙𝑎𝑠𝑠</m:t>
                      </m:r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1=</m:t>
                      </m:r>
                      <m:f>
                        <m:fPr>
                          <m:ctrlP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=60%</m:t>
                      </m:r>
                    </m:oMath>
                  </m:oMathPara>
                </a14:m>
                <a:endParaRPr lang="en-GB" sz="2000" dirty="0">
                  <a:solidFill>
                    <a:schemeClr val="bg1"/>
                  </a:solidFill>
                </a:endParaRPr>
              </a:p>
              <a:p>
                <a:endParaRPr lang="en-GB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8A7C64-4B85-43EC-8892-A7422A880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341394"/>
                <a:ext cx="5806980" cy="21752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A1345C78-8E54-497E-B64E-6AECF9610C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30811"/>
              </p:ext>
            </p:extLst>
          </p:nvPr>
        </p:nvGraphicFramePr>
        <p:xfrm>
          <a:off x="289020" y="1843348"/>
          <a:ext cx="5234182" cy="342004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17091">
                  <a:extLst>
                    <a:ext uri="{9D8B030D-6E8A-4147-A177-3AD203B41FA5}">
                      <a16:colId xmlns:a16="http://schemas.microsoft.com/office/drawing/2014/main" val="4246525176"/>
                    </a:ext>
                  </a:extLst>
                </a:gridCol>
                <a:gridCol w="2617091">
                  <a:extLst>
                    <a:ext uri="{9D8B030D-6E8A-4147-A177-3AD203B41FA5}">
                      <a16:colId xmlns:a16="http://schemas.microsoft.com/office/drawing/2014/main" val="3489827085"/>
                    </a:ext>
                  </a:extLst>
                </a:gridCol>
              </a:tblGrid>
              <a:tr h="369794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Labels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Predictions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082322"/>
                  </a:ext>
                </a:extLst>
              </a:tr>
              <a:tr h="369794"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634639"/>
                  </a:ext>
                </a:extLst>
              </a:tr>
              <a:tr h="369794"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629287"/>
                  </a:ext>
                </a:extLst>
              </a:tr>
              <a:tr h="369794"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10176"/>
                  </a:ext>
                </a:extLst>
              </a:tr>
              <a:tr h="369794"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179852"/>
                  </a:ext>
                </a:extLst>
              </a:tr>
              <a:tr h="435249"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799120"/>
                  </a:ext>
                </a:extLst>
              </a:tr>
              <a:tr h="369794"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516688"/>
                  </a:ext>
                </a:extLst>
              </a:tr>
              <a:tr h="369794"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826583"/>
                  </a:ext>
                </a:extLst>
              </a:tr>
              <a:tr h="369794"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04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537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10" grpId="0" build="p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0206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F593B-DFDA-064D-BED6-D5838EF28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1518"/>
            <a:ext cx="11004885" cy="1031258"/>
          </a:xfrm>
        </p:spPr>
        <p:txBody>
          <a:bodyPr>
            <a:noAutofit/>
          </a:bodyPr>
          <a:lstStyle/>
          <a:p>
            <a:r>
              <a:rPr lang="en-GB" sz="4000" u="sng" dirty="0">
                <a:solidFill>
                  <a:schemeClr val="bg1"/>
                </a:solidFill>
              </a:rPr>
              <a:t>Evaluation Metrics - Recall</a:t>
            </a:r>
            <a:endParaRPr lang="en-US" sz="4000" u="sng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B4AE58AC-D3CA-41FD-B7C4-7C8C9CCFE57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89020" y="5384860"/>
          <a:ext cx="11613960" cy="1188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71320">
                  <a:extLst>
                    <a:ext uri="{9D8B030D-6E8A-4147-A177-3AD203B41FA5}">
                      <a16:colId xmlns:a16="http://schemas.microsoft.com/office/drawing/2014/main" val="428377383"/>
                    </a:ext>
                  </a:extLst>
                </a:gridCol>
                <a:gridCol w="3871320">
                  <a:extLst>
                    <a:ext uri="{9D8B030D-6E8A-4147-A177-3AD203B41FA5}">
                      <a16:colId xmlns:a16="http://schemas.microsoft.com/office/drawing/2014/main" val="266515474"/>
                    </a:ext>
                  </a:extLst>
                </a:gridCol>
                <a:gridCol w="3871320">
                  <a:extLst>
                    <a:ext uri="{9D8B030D-6E8A-4147-A177-3AD203B41FA5}">
                      <a16:colId xmlns:a16="http://schemas.microsoft.com/office/drawing/2014/main" val="3130191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Class 1 Predicted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Class 2 Predicted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44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Class 1 Predicted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TP (True Positive): 3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FN (False Negative): 1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405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Class 2 Predicted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FP (False Positive): 2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TN (True Negative): 2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2965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946FFBF-092B-4808-BA1F-4AC178471963}"/>
              </a:ext>
            </a:extLst>
          </p:cNvPr>
          <p:cNvSpPr txBox="1"/>
          <p:nvPr/>
        </p:nvSpPr>
        <p:spPr>
          <a:xfrm>
            <a:off x="289020" y="932644"/>
            <a:ext cx="11613960" cy="783193"/>
          </a:xfrm>
          <a:prstGeom prst="roundRect">
            <a:avLst/>
          </a:prstGeom>
          <a:solidFill>
            <a:srgbClr val="182B4C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bg1"/>
                </a:solidFill>
              </a:rPr>
              <a:t>Number of correctly classified positive examples, divided by the total number of positive examples. High precision = low FP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8A7C64-4B85-43EC-8892-A7422A880802}"/>
                  </a:ext>
                </a:extLst>
              </p:cNvPr>
              <p:cNvSpPr txBox="1"/>
              <p:nvPr/>
            </p:nvSpPr>
            <p:spPr>
              <a:xfrm>
                <a:off x="6096000" y="2341394"/>
                <a:ext cx="5806980" cy="2175211"/>
              </a:xfrm>
              <a:prstGeom prst="rect">
                <a:avLst/>
              </a:prstGeom>
              <a:solidFill>
                <a:srgbClr val="182B4C"/>
              </a:solidFill>
              <a:ln w="28575">
                <a:solidFill>
                  <a:srgbClr val="FFFF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GB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GB" sz="2000" dirty="0">
                  <a:solidFill>
                    <a:schemeClr val="bg1"/>
                  </a:solidFill>
                </a:endParaRPr>
              </a:p>
              <a:p>
                <a:endParaRPr lang="en-GB" sz="20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𝑐𝑜𝑟𝑟𝑒𝑐𝑡𝑙𝑦</m:t>
                          </m:r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𝑐𝑙𝑎𝑠𝑠𝑖𝑓𝑖𝑒𝑑</m:t>
                          </m:r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𝑣𝑒</m:t>
                      </m:r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𝑒𝑥𝑎𝑚𝑝𝑙𝑒</m:t>
                      </m:r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𝑐𝑙𝑎𝑠𝑠</m:t>
                      </m:r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1=</m:t>
                      </m:r>
                      <m:f>
                        <m:fPr>
                          <m:ctrlP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=75%</m:t>
                      </m:r>
                    </m:oMath>
                  </m:oMathPara>
                </a14:m>
                <a:endParaRPr lang="en-GB" sz="2000" dirty="0">
                  <a:solidFill>
                    <a:schemeClr val="bg1"/>
                  </a:solidFill>
                </a:endParaRPr>
              </a:p>
              <a:p>
                <a:endParaRPr lang="en-GB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8A7C64-4B85-43EC-8892-A7422A880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341394"/>
                <a:ext cx="5806980" cy="21752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A1345C78-8E54-497E-B64E-6AECF9610C70}"/>
              </a:ext>
            </a:extLst>
          </p:cNvPr>
          <p:cNvGraphicFramePr>
            <a:graphicFrameLocks noGrp="1"/>
          </p:cNvGraphicFramePr>
          <p:nvPr/>
        </p:nvGraphicFramePr>
        <p:xfrm>
          <a:off x="289020" y="1843348"/>
          <a:ext cx="5234182" cy="342004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17091">
                  <a:extLst>
                    <a:ext uri="{9D8B030D-6E8A-4147-A177-3AD203B41FA5}">
                      <a16:colId xmlns:a16="http://schemas.microsoft.com/office/drawing/2014/main" val="4246525176"/>
                    </a:ext>
                  </a:extLst>
                </a:gridCol>
                <a:gridCol w="2617091">
                  <a:extLst>
                    <a:ext uri="{9D8B030D-6E8A-4147-A177-3AD203B41FA5}">
                      <a16:colId xmlns:a16="http://schemas.microsoft.com/office/drawing/2014/main" val="3489827085"/>
                    </a:ext>
                  </a:extLst>
                </a:gridCol>
              </a:tblGrid>
              <a:tr h="369794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Labels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Predictions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082322"/>
                  </a:ext>
                </a:extLst>
              </a:tr>
              <a:tr h="369794"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634639"/>
                  </a:ext>
                </a:extLst>
              </a:tr>
              <a:tr h="369794"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629287"/>
                  </a:ext>
                </a:extLst>
              </a:tr>
              <a:tr h="369794"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10176"/>
                  </a:ext>
                </a:extLst>
              </a:tr>
              <a:tr h="369794"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179852"/>
                  </a:ext>
                </a:extLst>
              </a:tr>
              <a:tr h="435249"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799120"/>
                  </a:ext>
                </a:extLst>
              </a:tr>
              <a:tr h="369794"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516688"/>
                  </a:ext>
                </a:extLst>
              </a:tr>
              <a:tr h="369794"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826583"/>
                  </a:ext>
                </a:extLst>
              </a:tr>
              <a:tr h="369794"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+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04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611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10" grpId="0" build="p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0206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F593B-DFDA-064D-BED6-D5838EF28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83" y="11518"/>
            <a:ext cx="11004885" cy="1031258"/>
          </a:xfrm>
        </p:spPr>
        <p:txBody>
          <a:bodyPr>
            <a:noAutofit/>
          </a:bodyPr>
          <a:lstStyle/>
          <a:p>
            <a:r>
              <a:rPr lang="en-GB" sz="4000" u="sng" dirty="0">
                <a:solidFill>
                  <a:schemeClr val="bg1"/>
                </a:solidFill>
              </a:rPr>
              <a:t>Evaluation Metrics – Precision vs Recall</a:t>
            </a:r>
            <a:endParaRPr lang="en-US" sz="4000" u="sng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F48B3D-A820-4DAD-BAD8-8EDFF7153AA8}"/>
              </a:ext>
            </a:extLst>
          </p:cNvPr>
          <p:cNvSpPr txBox="1"/>
          <p:nvPr/>
        </p:nvSpPr>
        <p:spPr>
          <a:xfrm>
            <a:off x="3617494" y="990707"/>
            <a:ext cx="4957012" cy="1015663"/>
          </a:xfrm>
          <a:prstGeom prst="rect">
            <a:avLst/>
          </a:prstGeom>
          <a:solidFill>
            <a:srgbClr val="182B4C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High recall, low precision: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Low FN but many FP</a:t>
            </a:r>
          </a:p>
          <a:p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A9B471-0C60-4F19-995B-8E481D30434A}"/>
              </a:ext>
            </a:extLst>
          </p:cNvPr>
          <p:cNvSpPr txBox="1"/>
          <p:nvPr/>
        </p:nvSpPr>
        <p:spPr>
          <a:xfrm>
            <a:off x="3617493" y="2003441"/>
            <a:ext cx="4957013" cy="1015663"/>
          </a:xfrm>
          <a:prstGeom prst="rect">
            <a:avLst/>
          </a:prstGeom>
          <a:solidFill>
            <a:srgbClr val="182B4C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Low recall, high precision: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High FN but low FP</a:t>
            </a:r>
          </a:p>
          <a:p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02D4702-EB55-4BC6-B935-BF38AAD5C6EC}"/>
              </a:ext>
            </a:extLst>
          </p:cNvPr>
          <p:cNvSpPr txBox="1">
            <a:spLocks/>
          </p:cNvSpPr>
          <p:nvPr/>
        </p:nvSpPr>
        <p:spPr>
          <a:xfrm>
            <a:off x="0" y="2913371"/>
            <a:ext cx="11004885" cy="10312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u="sng" dirty="0">
                <a:solidFill>
                  <a:schemeClr val="bg1"/>
                </a:solidFill>
              </a:rPr>
              <a:t>Macro Averaged Recall</a:t>
            </a:r>
            <a:endParaRPr lang="en-US" sz="4000" u="sng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A2BFEF-FDE9-4398-AE8B-07CA60695747}"/>
              </a:ext>
            </a:extLst>
          </p:cNvPr>
          <p:cNvSpPr txBox="1"/>
          <p:nvPr/>
        </p:nvSpPr>
        <p:spPr>
          <a:xfrm>
            <a:off x="308810" y="3838896"/>
            <a:ext cx="11574380" cy="783193"/>
          </a:xfrm>
          <a:prstGeom prst="roundRect">
            <a:avLst/>
          </a:prstGeom>
          <a:solidFill>
            <a:srgbClr val="182B4C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bg1"/>
                </a:solidFill>
              </a:rPr>
              <a:t>It is possible to average recall metrics across classes and this is done using the F measure or F-Score with formulae: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5470DF-60BA-4E3A-A6E4-A003AE891396}"/>
                  </a:ext>
                </a:extLst>
              </p:cNvPr>
              <p:cNvSpPr txBox="1"/>
              <p:nvPr/>
            </p:nvSpPr>
            <p:spPr>
              <a:xfrm>
                <a:off x="3617494" y="4853552"/>
                <a:ext cx="4957013" cy="728533"/>
              </a:xfrm>
              <a:prstGeom prst="rect">
                <a:avLst/>
              </a:prstGeom>
              <a:solidFill>
                <a:srgbClr val="182B4C"/>
              </a:solidFill>
              <a:ln w="28575">
                <a:solidFill>
                  <a:srgbClr val="FFFF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0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0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2 . </m:t>
                          </m:r>
                          <m:r>
                            <a:rPr lang="en-GB" sz="20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GB" sz="20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. </m:t>
                          </m:r>
                          <m:r>
                            <a:rPr lang="en-GB" sz="20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GB" sz="20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GB" sz="20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0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en-GB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5470DF-60BA-4E3A-A6E4-A003AE891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7494" y="4853552"/>
                <a:ext cx="4957013" cy="7285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0E27D0C-B36D-45F6-8267-0BF828F6BEC9}"/>
                  </a:ext>
                </a:extLst>
              </p:cNvPr>
              <p:cNvSpPr txBox="1"/>
              <p:nvPr/>
            </p:nvSpPr>
            <p:spPr>
              <a:xfrm>
                <a:off x="3617492" y="5582085"/>
                <a:ext cx="4957013" cy="731290"/>
              </a:xfrm>
              <a:prstGeom prst="rect">
                <a:avLst/>
              </a:prstGeom>
              <a:solidFill>
                <a:srgbClr val="182B4C"/>
              </a:solidFill>
              <a:ln w="28575">
                <a:solidFill>
                  <a:srgbClr val="FFFF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  </m:t>
                      </m:r>
                      <m:f>
                        <m:fPr>
                          <m:ctrlP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. </m:t>
                          </m:r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. </m:t>
                          </m:r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en-GB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0E27D0C-B36D-45F6-8267-0BF828F6B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7492" y="5582085"/>
                <a:ext cx="4957013" cy="7312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45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animBg="1"/>
      <p:bldP spid="12" grpId="0" animBg="1"/>
      <p:bldP spid="13" grpId="0"/>
      <p:bldP spid="14" grpId="0" animBg="1"/>
      <p:bldP spid="15" grpId="0" animBg="1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Video 6" title="Stock Market Bar Graph">
            <a:hlinkClick r:id="" action="ppaction://media"/>
            <a:extLst>
              <a:ext uri="{FF2B5EF4-FFF2-40B4-BE49-F238E27FC236}">
                <a16:creationId xmlns:a16="http://schemas.microsoft.com/office/drawing/2014/main" id="{178EA678-2586-4960-8A16-1778FCD3CF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-40000" contrast="-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8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 showWhenStopped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00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Video 6" title="Stock Market Bar Graph">
            <a:hlinkClick r:id="" action="ppaction://media"/>
            <a:extLst>
              <a:ext uri="{FF2B5EF4-FFF2-40B4-BE49-F238E27FC236}">
                <a16:creationId xmlns:a16="http://schemas.microsoft.com/office/drawing/2014/main" id="{178EA678-2586-4960-8A16-1778FCD3CF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-40000" contrast="-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B5F214-9E69-4164-9BDB-C426F1AE3D34}"/>
              </a:ext>
            </a:extLst>
          </p:cNvPr>
          <p:cNvSpPr txBox="1"/>
          <p:nvPr/>
        </p:nvSpPr>
        <p:spPr>
          <a:xfrm>
            <a:off x="3328659" y="2004082"/>
            <a:ext cx="5534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u="sng" dirty="0">
                <a:solidFill>
                  <a:schemeClr val="bg1"/>
                </a:solidFill>
              </a:rPr>
              <a:t>Intro to Machine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8E79A7-4DAE-4672-B38C-13917758911C}"/>
              </a:ext>
            </a:extLst>
          </p:cNvPr>
          <p:cNvSpPr txBox="1"/>
          <p:nvPr/>
        </p:nvSpPr>
        <p:spPr>
          <a:xfrm>
            <a:off x="2639005" y="3204411"/>
            <a:ext cx="622433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Ben Dent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Software Engineer, BlackRock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Imperial Department of Computing ‘21</a:t>
            </a:r>
          </a:p>
        </p:txBody>
      </p:sp>
    </p:spTree>
    <p:extLst>
      <p:ext uri="{BB962C8B-B14F-4D97-AF65-F5344CB8AC3E}">
        <p14:creationId xmlns:p14="http://schemas.microsoft.com/office/powerpoint/2010/main" val="198784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 showWhenStopped="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00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0206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8F0596-CFA8-43FA-A502-D7E3C4C24AC8}"/>
              </a:ext>
            </a:extLst>
          </p:cNvPr>
          <p:cNvSpPr txBox="1"/>
          <p:nvPr/>
        </p:nvSpPr>
        <p:spPr>
          <a:xfrm>
            <a:off x="128336" y="0"/>
            <a:ext cx="29773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>
                <a:solidFill>
                  <a:schemeClr val="bg1"/>
                </a:solidFill>
              </a:rPr>
              <a:t>Classification</a:t>
            </a:r>
            <a:endParaRPr lang="en-GB" sz="4000" b="1" u="sng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4745C8-4D3A-4231-BA9C-F56806B65212}"/>
              </a:ext>
            </a:extLst>
          </p:cNvPr>
          <p:cNvSpPr txBox="1"/>
          <p:nvPr/>
        </p:nvSpPr>
        <p:spPr>
          <a:xfrm>
            <a:off x="4901791" y="2092765"/>
            <a:ext cx="1787767" cy="578882"/>
          </a:xfrm>
          <a:prstGeom prst="roundRect">
            <a:avLst/>
          </a:prstGeom>
          <a:solidFill>
            <a:srgbClr val="182B4C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Classifier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384F8E-9397-4E70-AD4C-12B6BA813D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45" t="24116" r="74996" b="53355"/>
          <a:stretch/>
        </p:blipFill>
        <p:spPr>
          <a:xfrm>
            <a:off x="1140129" y="1754840"/>
            <a:ext cx="2116417" cy="1254733"/>
          </a:xfrm>
          <a:prstGeom prst="rect">
            <a:avLst/>
          </a:prstGeom>
          <a:ln w="228600" cap="sq" cmpd="thickThin">
            <a:solidFill>
              <a:schemeClr val="tx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E7D9EC-0C72-4293-9517-1B1BFF39DDE3}"/>
              </a:ext>
            </a:extLst>
          </p:cNvPr>
          <p:cNvSpPr txBox="1"/>
          <p:nvPr/>
        </p:nvSpPr>
        <p:spPr>
          <a:xfrm>
            <a:off x="8086549" y="2092765"/>
            <a:ext cx="1547645" cy="578882"/>
          </a:xfrm>
          <a:prstGeom prst="roundRect">
            <a:avLst/>
          </a:prstGeom>
          <a:solidFill>
            <a:srgbClr val="182B4C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Butterfly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E97262-A43A-4A81-B986-2710B96418BD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 flipV="1">
            <a:off x="3256546" y="2382206"/>
            <a:ext cx="1645245" cy="1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E19B96-BB08-4569-B44D-2D1779884119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6689558" y="2382206"/>
            <a:ext cx="1396991" cy="0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21A770D2-A863-44B8-9845-E9092AD0DE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45" t="24116" r="74996" b="53355"/>
          <a:stretch/>
        </p:blipFill>
        <p:spPr>
          <a:xfrm>
            <a:off x="3020959" y="4186354"/>
            <a:ext cx="2116417" cy="1254733"/>
          </a:xfrm>
          <a:prstGeom prst="rect">
            <a:avLst/>
          </a:prstGeom>
          <a:ln w="228600" cap="sq" cmpd="thickThin">
            <a:solidFill>
              <a:schemeClr val="tx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B962705-7D76-4948-BD6E-B93C3882795F}"/>
              </a:ext>
            </a:extLst>
          </p:cNvPr>
          <p:cNvSpPr txBox="1"/>
          <p:nvPr/>
        </p:nvSpPr>
        <p:spPr>
          <a:xfrm>
            <a:off x="2030725" y="4186354"/>
            <a:ext cx="6992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i="1" dirty="0">
                <a:solidFill>
                  <a:schemeClr val="bg1"/>
                </a:solidFill>
              </a:rPr>
              <a:t>f(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C4B2B5-0F47-41CF-B3B0-3ADCCD316F2D}"/>
              </a:ext>
            </a:extLst>
          </p:cNvPr>
          <p:cNvSpPr txBox="1"/>
          <p:nvPr/>
        </p:nvSpPr>
        <p:spPr>
          <a:xfrm>
            <a:off x="5344269" y="4186354"/>
            <a:ext cx="162256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i="1" dirty="0">
                <a:solidFill>
                  <a:schemeClr val="bg1"/>
                </a:solidFill>
              </a:rPr>
              <a:t>) = 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17D8C2-D789-40B1-BD16-1ED672B306E5}"/>
              </a:ext>
            </a:extLst>
          </p:cNvPr>
          <p:cNvSpPr txBox="1"/>
          <p:nvPr/>
        </p:nvSpPr>
        <p:spPr>
          <a:xfrm>
            <a:off x="8792401" y="4374949"/>
            <a:ext cx="2324777" cy="919401"/>
          </a:xfrm>
          <a:prstGeom prst="roundRect">
            <a:avLst/>
          </a:prstGeom>
          <a:solidFill>
            <a:srgbClr val="182B4C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bg1"/>
                </a:solidFill>
              </a:rPr>
              <a:t>y </a:t>
            </a:r>
            <a:r>
              <a:rPr lang="en-GB" sz="2400" dirty="0">
                <a:solidFill>
                  <a:schemeClr val="bg1"/>
                </a:solidFill>
              </a:rPr>
              <a:t>is discrete or categorical</a:t>
            </a:r>
            <a:endParaRPr lang="en-GB" sz="2400" i="1" dirty="0">
              <a:solidFill>
                <a:schemeClr val="bg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B48C1FB-8CC6-487B-9EEB-D8F92389CB9C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6966829" y="4834650"/>
            <a:ext cx="1825572" cy="122361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0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13" grpId="0" animBg="1"/>
      <p:bldP spid="22" grpId="0"/>
      <p:bldP spid="23" grpId="0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0206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8F0596-CFA8-43FA-A502-D7E3C4C24AC8}"/>
              </a:ext>
            </a:extLst>
          </p:cNvPr>
          <p:cNvSpPr txBox="1"/>
          <p:nvPr/>
        </p:nvSpPr>
        <p:spPr>
          <a:xfrm>
            <a:off x="128336" y="0"/>
            <a:ext cx="29773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>
                <a:solidFill>
                  <a:schemeClr val="bg1"/>
                </a:solidFill>
              </a:rPr>
              <a:t>Classification</a:t>
            </a:r>
            <a:endParaRPr lang="en-GB" sz="4000" b="1" u="sng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4745C8-4D3A-4231-BA9C-F56806B65212}"/>
              </a:ext>
            </a:extLst>
          </p:cNvPr>
          <p:cNvSpPr txBox="1"/>
          <p:nvPr/>
        </p:nvSpPr>
        <p:spPr>
          <a:xfrm>
            <a:off x="4901791" y="2092765"/>
            <a:ext cx="1787767" cy="578882"/>
          </a:xfrm>
          <a:prstGeom prst="roundRect">
            <a:avLst/>
          </a:prstGeom>
          <a:solidFill>
            <a:srgbClr val="182B4C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Regressor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384F8E-9397-4E70-AD4C-12B6BA813D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45" t="24116" r="74996" b="53355"/>
          <a:stretch/>
        </p:blipFill>
        <p:spPr>
          <a:xfrm>
            <a:off x="1140129" y="1754840"/>
            <a:ext cx="2116417" cy="1254733"/>
          </a:xfrm>
          <a:prstGeom prst="rect">
            <a:avLst/>
          </a:prstGeom>
          <a:ln w="228600" cap="sq" cmpd="thickThin">
            <a:solidFill>
              <a:schemeClr val="tx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E7D9EC-0C72-4293-9517-1B1BFF39DDE3}"/>
              </a:ext>
            </a:extLst>
          </p:cNvPr>
          <p:cNvSpPr txBox="1"/>
          <p:nvPr/>
        </p:nvSpPr>
        <p:spPr>
          <a:xfrm>
            <a:off x="8086550" y="2092765"/>
            <a:ext cx="1265998" cy="578882"/>
          </a:xfrm>
          <a:prstGeom prst="roundRect">
            <a:avLst/>
          </a:prstGeom>
          <a:solidFill>
            <a:srgbClr val="182B4C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0.4682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E97262-A43A-4A81-B986-2710B96418BD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 flipV="1">
            <a:off x="3256546" y="2382206"/>
            <a:ext cx="1645245" cy="1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E19B96-BB08-4569-B44D-2D1779884119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6689558" y="2382206"/>
            <a:ext cx="1396992" cy="0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21A770D2-A863-44B8-9845-E9092AD0DE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45" t="24116" r="74996" b="53355"/>
          <a:stretch/>
        </p:blipFill>
        <p:spPr>
          <a:xfrm>
            <a:off x="3020959" y="4186354"/>
            <a:ext cx="2116417" cy="1254733"/>
          </a:xfrm>
          <a:prstGeom prst="rect">
            <a:avLst/>
          </a:prstGeom>
          <a:ln w="228600" cap="sq" cmpd="thickThin">
            <a:solidFill>
              <a:schemeClr val="tx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B962705-7D76-4948-BD6E-B93C3882795F}"/>
              </a:ext>
            </a:extLst>
          </p:cNvPr>
          <p:cNvSpPr txBox="1"/>
          <p:nvPr/>
        </p:nvSpPr>
        <p:spPr>
          <a:xfrm>
            <a:off x="2030725" y="4186354"/>
            <a:ext cx="6992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i="1" dirty="0">
                <a:solidFill>
                  <a:schemeClr val="bg1"/>
                </a:solidFill>
              </a:rPr>
              <a:t>f(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C4B2B5-0F47-41CF-B3B0-3ADCCD316F2D}"/>
              </a:ext>
            </a:extLst>
          </p:cNvPr>
          <p:cNvSpPr txBox="1"/>
          <p:nvPr/>
        </p:nvSpPr>
        <p:spPr>
          <a:xfrm>
            <a:off x="5344269" y="4186354"/>
            <a:ext cx="162256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i="1" dirty="0">
                <a:solidFill>
                  <a:schemeClr val="bg1"/>
                </a:solidFill>
              </a:rPr>
              <a:t>) = 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17D8C2-D789-40B1-BD16-1ED672B306E5}"/>
              </a:ext>
            </a:extLst>
          </p:cNvPr>
          <p:cNvSpPr txBox="1"/>
          <p:nvPr/>
        </p:nvSpPr>
        <p:spPr>
          <a:xfrm>
            <a:off x="8792401" y="4374949"/>
            <a:ext cx="2324777" cy="919401"/>
          </a:xfrm>
          <a:prstGeom prst="roundRect">
            <a:avLst/>
          </a:prstGeom>
          <a:solidFill>
            <a:srgbClr val="182B4C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bg1"/>
                </a:solidFill>
              </a:rPr>
              <a:t>y </a:t>
            </a:r>
            <a:r>
              <a:rPr lang="en-GB" sz="2400" dirty="0">
                <a:solidFill>
                  <a:schemeClr val="bg1"/>
                </a:solidFill>
              </a:rPr>
              <a:t>is real valued or continuous</a:t>
            </a:r>
            <a:endParaRPr lang="en-GB" sz="2400" i="1" dirty="0">
              <a:solidFill>
                <a:schemeClr val="bg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B48C1FB-8CC6-487B-9EEB-D8F92389CB9C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6966829" y="4834650"/>
            <a:ext cx="1825572" cy="122361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528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13" grpId="0" animBg="1"/>
      <p:bldP spid="22" grpId="0"/>
      <p:bldP spid="23" grpId="0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0206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F593B-DFDA-064D-BED6-D5838EF28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1518"/>
            <a:ext cx="11004885" cy="1031258"/>
          </a:xfrm>
        </p:spPr>
        <p:txBody>
          <a:bodyPr>
            <a:noAutofit/>
          </a:bodyPr>
          <a:lstStyle/>
          <a:p>
            <a:r>
              <a:rPr lang="en-GB" sz="4000" u="sng" dirty="0">
                <a:solidFill>
                  <a:schemeClr val="bg1"/>
                </a:solidFill>
              </a:rPr>
              <a:t>k-Nearest Neighbours – Regression or Classification</a:t>
            </a:r>
            <a:endParaRPr lang="en-US" sz="4000" u="sng" dirty="0">
              <a:solidFill>
                <a:schemeClr val="bg1"/>
              </a:solidFill>
            </a:endParaRP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122F1716-0E7A-4BC7-B842-24952680BF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34" b="95511" l="10000" r="90833">
                        <a14:foregroundMark x1="28000" y1="67337" x2="28667" y2="32817"/>
                        <a14:foregroundMark x1="28667" y1="32817" x2="20500" y2="7276"/>
                        <a14:foregroundMark x1="20500" y1="7276" x2="37833" y2="7895"/>
                        <a14:foregroundMark x1="37833" y1="7895" x2="56667" y2="4799"/>
                        <a14:foregroundMark x1="56667" y1="4799" x2="86000" y2="7121"/>
                        <a14:foregroundMark x1="86000" y1="7121" x2="90167" y2="18731"/>
                        <a14:foregroundMark x1="90167" y1="18731" x2="85000" y2="78019"/>
                        <a14:foregroundMark x1="85000" y1="78019" x2="70500" y2="89783"/>
                        <a14:foregroundMark x1="70500" y1="89783" x2="37333" y2="90867"/>
                        <a14:foregroundMark x1="37333" y1="90867" x2="29667" y2="81424"/>
                        <a14:foregroundMark x1="29667" y1="81424" x2="29667" y2="60681"/>
                        <a14:foregroundMark x1="90333" y1="96594" x2="26500" y2="95511"/>
                        <a14:foregroundMark x1="26500" y1="95511" x2="19667" y2="90402"/>
                        <a14:foregroundMark x1="19167" y1="8204" x2="61333" y2="4334"/>
                        <a14:foregroundMark x1="61333" y1="4334" x2="90833" y2="4334"/>
                      </a14:backgroundRemoval>
                    </a14:imgEffect>
                  </a14:imgLayer>
                </a14:imgProps>
              </a:ext>
            </a:extLst>
          </a:blip>
          <a:srcRect l="20060" t="4301" r="8783" b="3797"/>
          <a:stretch/>
        </p:blipFill>
        <p:spPr>
          <a:xfrm>
            <a:off x="336884" y="1544052"/>
            <a:ext cx="2711116" cy="3769895"/>
          </a:xfrm>
          <a:prstGeom prst="rect">
            <a:avLst/>
          </a:prstGeom>
          <a:ln w="228600" cap="sq" cmpd="thickThin">
            <a:solidFill>
              <a:schemeClr val="tx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B237D1-E25D-4E49-9E74-358C7F28D5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89" b="95778" l="9726" r="97880">
                        <a14:foregroundMark x1="35786" y1="19778" x2="34165" y2="14444"/>
                        <a14:foregroundMark x1="28678" y1="38667" x2="27057" y2="36222"/>
                        <a14:foregroundMark x1="10100" y1="30222" x2="11721" y2="33333"/>
                        <a14:foregroundMark x1="14838" y1="58889" x2="12469" y2="55556"/>
                        <a14:foregroundMark x1="32918" y1="65556" x2="33666" y2="70889"/>
                        <a14:foregroundMark x1="48504" y1="9333" x2="48504" y2="9778"/>
                        <a14:foregroundMark x1="46883" y1="7333" x2="50125" y2="3111"/>
                        <a14:foregroundMark x1="88903" y1="72222" x2="87781" y2="72667"/>
                        <a14:foregroundMark x1="84913" y1="95778" x2="87032" y2="89778"/>
                        <a14:foregroundMark x1="91771" y1="44222" x2="93142" y2="44667"/>
                        <a14:foregroundMark x1="93392" y1="44222" x2="97880" y2="45333"/>
                        <a14:foregroundMark x1="84040" y1="20667" x2="84913" y2="23111"/>
                        <a14:foregroundMark x1="83791" y1="20667" x2="89900" y2="21556"/>
                        <a14:foregroundMark x1="65835" y1="21556" x2="70324" y2="22000"/>
                        <a14:foregroundMark x1="22319" y1="87333" x2="26309" y2="86000"/>
                        <a14:foregroundMark x1="46384" y1="84889" x2="48005" y2="84444"/>
                        <a14:foregroundMark x1="47756" y1="84889" x2="49377" y2="83556"/>
                        <a14:foregroundMark x1="62095" y1="80667" x2="64214" y2="79333"/>
                        <a14:foregroundMark x1="63092" y1="80222" x2="64214" y2="81556"/>
                        <a14:foregroundMark x1="71322" y1="64667" x2="71072" y2="56222"/>
                        <a14:foregroundMark x1="63965" y1="47556" x2="66085" y2="42444"/>
                        <a14:foregroundMark x1="55736" y1="31556" x2="55985" y2="23111"/>
                        <a14:foregroundMark x1="84913" y1="93556" x2="84913" y2="86444"/>
                      </a14:backgroundRemoval>
                    </a14:imgEffect>
                  </a14:imgLayer>
                </a14:imgProps>
              </a:ext>
            </a:extLst>
          </a:blip>
          <a:srcRect t="2339"/>
          <a:stretch/>
        </p:blipFill>
        <p:spPr>
          <a:xfrm>
            <a:off x="3449500" y="1293413"/>
            <a:ext cx="7794496" cy="427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0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0206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F593B-DFDA-064D-BED6-D5838EF28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749"/>
            <a:ext cx="9512969" cy="682321"/>
          </a:xfrm>
        </p:spPr>
        <p:txBody>
          <a:bodyPr>
            <a:noAutofit/>
          </a:bodyPr>
          <a:lstStyle/>
          <a:p>
            <a:r>
              <a:rPr lang="en-GB" sz="4000" u="sng" dirty="0">
                <a:solidFill>
                  <a:schemeClr val="bg1"/>
                </a:solidFill>
              </a:rPr>
              <a:t>k-Nearest Neighbours – Distance function</a:t>
            </a:r>
            <a:endParaRPr lang="en-US" sz="4000" u="sng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978F2A2-9BD5-49A0-8520-BF081C88DADA}"/>
                  </a:ext>
                </a:extLst>
              </p:cNvPr>
              <p:cNvSpPr txBox="1"/>
              <p:nvPr/>
            </p:nvSpPr>
            <p:spPr>
              <a:xfrm>
                <a:off x="203962" y="4272640"/>
                <a:ext cx="3050582" cy="919401"/>
              </a:xfrm>
              <a:prstGeom prst="roundRect">
                <a:avLst/>
              </a:prstGeom>
              <a:solidFill>
                <a:srgbClr val="182B4C"/>
              </a:solidFill>
              <a:ln w="28575">
                <a:solidFill>
                  <a:srgbClr val="FFFF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olidFill>
                      <a:schemeClr val="bg1"/>
                    </a:solidFill>
                  </a:rPr>
                  <a:t>Manhattan distance</a:t>
                </a:r>
              </a:p>
              <a:p>
                <a:r>
                  <a:rPr lang="en-GB" sz="2400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GB" sz="2400" dirty="0">
                    <a:solidFill>
                      <a:schemeClr val="bg1"/>
                    </a:solidFill>
                  </a:rPr>
                  <a:t> norm)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978F2A2-9BD5-49A0-8520-BF081C88D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62" y="4272640"/>
                <a:ext cx="3050582" cy="919401"/>
              </a:xfrm>
              <a:prstGeom prst="roundRect">
                <a:avLst/>
              </a:prstGeom>
              <a:blipFill>
                <a:blip r:embed="rId2"/>
                <a:stretch>
                  <a:fillRect l="-1186" b="-7051"/>
                </a:stretch>
              </a:blipFill>
              <a:ln w="28575"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A8FDAA9-CE6F-49F3-B81F-C97260B71436}"/>
                  </a:ext>
                </a:extLst>
              </p:cNvPr>
              <p:cNvSpPr txBox="1"/>
              <p:nvPr/>
            </p:nvSpPr>
            <p:spPr>
              <a:xfrm>
                <a:off x="196726" y="5192041"/>
                <a:ext cx="3300454" cy="722314"/>
              </a:xfrm>
              <a:prstGeom prst="rect">
                <a:avLst/>
              </a:prstGeom>
              <a:solidFill>
                <a:srgbClr val="182B4C"/>
              </a:solidFill>
              <a:ln w="28575">
                <a:solidFill>
                  <a:srgbClr val="FFFF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GB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GB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p>
                          </m:sSup>
                        </m:e>
                      </m:d>
                      <m:r>
                        <a:rPr lang="en-GB" sz="20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GB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GB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20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20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20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GB" sz="20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en-GB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GB" sz="20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GB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A8FDAA9-CE6F-49F3-B81F-C97260B71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26" y="5192041"/>
                <a:ext cx="3300454" cy="7223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1BD8CC1-B46B-47F1-8FF7-9F9D5C1A2BE7}"/>
                  </a:ext>
                </a:extLst>
              </p:cNvPr>
              <p:cNvSpPr txBox="1"/>
              <p:nvPr/>
            </p:nvSpPr>
            <p:spPr>
              <a:xfrm>
                <a:off x="4069556" y="4308647"/>
                <a:ext cx="2768868" cy="919401"/>
              </a:xfrm>
              <a:prstGeom prst="roundRect">
                <a:avLst/>
              </a:prstGeom>
              <a:solidFill>
                <a:srgbClr val="182B4C"/>
              </a:solidFill>
              <a:ln w="28575">
                <a:solidFill>
                  <a:srgbClr val="FFFF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olidFill>
                      <a:schemeClr val="bg1"/>
                    </a:solidFill>
                  </a:rPr>
                  <a:t>Euclidean distance</a:t>
                </a:r>
              </a:p>
              <a:p>
                <a:r>
                  <a:rPr lang="en-GB" sz="2400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400" dirty="0">
                    <a:solidFill>
                      <a:schemeClr val="bg1"/>
                    </a:solidFill>
                  </a:rPr>
                  <a:t> norm)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1BD8CC1-B46B-47F1-8FF7-9F9D5C1A2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556" y="4308647"/>
                <a:ext cx="2768868" cy="919401"/>
              </a:xfrm>
              <a:prstGeom prst="roundRect">
                <a:avLst/>
              </a:prstGeom>
              <a:blipFill>
                <a:blip r:embed="rId4"/>
                <a:stretch>
                  <a:fillRect l="-1525" b="-7051"/>
                </a:stretch>
              </a:blipFill>
              <a:ln w="28575"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A picture containing chart&#10;&#10;Description automatically generated">
            <a:extLst>
              <a:ext uri="{FF2B5EF4-FFF2-40B4-BE49-F238E27FC236}">
                <a16:creationId xmlns:a16="http://schemas.microsoft.com/office/drawing/2014/main" id="{DB9E53FB-D917-46C5-B6CF-02E5754BE9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226" r="2906" b="67428"/>
          <a:stretch/>
        </p:blipFill>
        <p:spPr>
          <a:xfrm>
            <a:off x="239741" y="1033294"/>
            <a:ext cx="3214424" cy="30044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EF3062-D63E-415E-8922-D9CD977B5BDF}"/>
                  </a:ext>
                </a:extLst>
              </p:cNvPr>
              <p:cNvSpPr txBox="1"/>
              <p:nvPr/>
            </p:nvSpPr>
            <p:spPr>
              <a:xfrm>
                <a:off x="4070419" y="5228048"/>
                <a:ext cx="3719725" cy="1001684"/>
              </a:xfrm>
              <a:prstGeom prst="rect">
                <a:avLst/>
              </a:prstGeom>
              <a:solidFill>
                <a:srgbClr val="182B4C"/>
              </a:solidFill>
              <a:ln w="28575">
                <a:solidFill>
                  <a:srgbClr val="FFFF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GB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GB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p>
                          </m:sSup>
                        </m:e>
                      </m:d>
                      <m:r>
                        <a:rPr lang="en-GB" sz="20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GB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GB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GB" sz="20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0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0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GB" sz="20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  <m:r>
                                    <a:rPr lang="en-GB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GB" sz="20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0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0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GB" sz="20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p>
                                  </m:sSubSup>
                                  <m:r>
                                    <a:rPr lang="en-GB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GB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GB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EF3062-D63E-415E-8922-D9CD977B5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0419" y="5228048"/>
                <a:ext cx="3719725" cy="10016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picture containing chart&#10;&#10;Description automatically generated">
            <a:extLst>
              <a:ext uri="{FF2B5EF4-FFF2-40B4-BE49-F238E27FC236}">
                <a16:creationId xmlns:a16="http://schemas.microsoft.com/office/drawing/2014/main" id="{BFEED213-8B7A-4116-A900-C40900FB6B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758" t="36767" r="5006" b="34034"/>
          <a:stretch/>
        </p:blipFill>
        <p:spPr>
          <a:xfrm>
            <a:off x="4231237" y="1047130"/>
            <a:ext cx="3214423" cy="30044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0EAEEA7-9BFD-4FD8-BB8D-4E886AA9B2C8}"/>
                  </a:ext>
                </a:extLst>
              </p:cNvPr>
              <p:cNvSpPr txBox="1"/>
              <p:nvPr/>
            </p:nvSpPr>
            <p:spPr>
              <a:xfrm>
                <a:off x="8162641" y="4312062"/>
                <a:ext cx="2768868" cy="919401"/>
              </a:xfrm>
              <a:prstGeom prst="roundRect">
                <a:avLst/>
              </a:prstGeom>
              <a:solidFill>
                <a:srgbClr val="182B4C"/>
              </a:solidFill>
              <a:ln w="28575">
                <a:solidFill>
                  <a:srgbClr val="FFFF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olidFill>
                      <a:schemeClr val="bg1"/>
                    </a:solidFill>
                  </a:rPr>
                  <a:t>Chebyshev distance</a:t>
                </a:r>
              </a:p>
              <a:p>
                <a:r>
                  <a:rPr lang="en-GB" sz="2400" dirty="0">
                    <a:solidFill>
                      <a:schemeClr val="bg1"/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G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</m:sSup>
                  </m:oMath>
                </a14:m>
                <a:r>
                  <a:rPr lang="en-GB" sz="2400" dirty="0">
                    <a:solidFill>
                      <a:schemeClr val="bg1"/>
                    </a:solidFill>
                  </a:rPr>
                  <a:t> norm)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0EAEEA7-9BFD-4FD8-BB8D-4E886AA9B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641" y="4312062"/>
                <a:ext cx="2768868" cy="919401"/>
              </a:xfrm>
              <a:prstGeom prst="roundRect">
                <a:avLst/>
              </a:prstGeom>
              <a:blipFill>
                <a:blip r:embed="rId7"/>
                <a:stretch>
                  <a:fillRect l="-1307" b="-7692"/>
                </a:stretch>
              </a:blipFill>
              <a:ln w="28575"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BAAB14-9DF4-484F-8325-09AFA16D1992}"/>
                  </a:ext>
                </a:extLst>
              </p:cNvPr>
              <p:cNvSpPr txBox="1"/>
              <p:nvPr/>
            </p:nvSpPr>
            <p:spPr>
              <a:xfrm>
                <a:off x="8162641" y="5231463"/>
                <a:ext cx="3332716" cy="544508"/>
              </a:xfrm>
              <a:prstGeom prst="rect">
                <a:avLst/>
              </a:prstGeom>
              <a:solidFill>
                <a:srgbClr val="182B4C"/>
              </a:solidFill>
              <a:ln w="28575">
                <a:solidFill>
                  <a:srgbClr val="FFFF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GB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GB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p>
                          </m:sSup>
                        </m:e>
                      </m:d>
                      <m:func>
                        <m:funcPr>
                          <m:ctrlPr>
                            <a:rPr lang="en-GB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0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GB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=1,2,…,</m:t>
                              </m:r>
                              <m:r>
                                <a:rPr lang="en-GB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GB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en-GB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GB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GB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BAAB14-9DF4-484F-8325-09AFA16D1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641" y="5231463"/>
                <a:ext cx="3332716" cy="5445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 descr="A picture containing chart&#10;&#10;Description automatically generated">
            <a:extLst>
              <a:ext uri="{FF2B5EF4-FFF2-40B4-BE49-F238E27FC236}">
                <a16:creationId xmlns:a16="http://schemas.microsoft.com/office/drawing/2014/main" id="{D5E37EC5-EA4E-4A2B-90C2-E72DE431F6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316" t="67776" r="2795"/>
          <a:stretch/>
        </p:blipFill>
        <p:spPr>
          <a:xfrm>
            <a:off x="8222733" y="1072707"/>
            <a:ext cx="3212531" cy="300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292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 animBg="1"/>
      <p:bldP spid="27" grpId="0" animBg="1"/>
      <p:bldP spid="12" grpId="0" animBg="1"/>
      <p:bldP spid="17" grpId="0" animBg="1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0206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2DF14-7E04-4843-B7FE-0520C3548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961534"/>
          </a:xfrm>
        </p:spPr>
        <p:txBody>
          <a:bodyPr>
            <a:normAutofit/>
          </a:bodyPr>
          <a:lstStyle/>
          <a:p>
            <a:r>
              <a:rPr lang="en-GB" sz="4000" u="sng" dirty="0">
                <a:solidFill>
                  <a:schemeClr val="bg1"/>
                </a:solidFill>
              </a:rPr>
              <a:t>k-Nearest Neighbours – Example (k=3)</a:t>
            </a:r>
            <a:endParaRPr lang="en-US" sz="4000" u="sng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D0CCAA7F-CFE0-46C5-A811-337D7F4BB4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908493"/>
              </p:ext>
            </p:extLst>
          </p:nvPr>
        </p:nvGraphicFramePr>
        <p:xfrm>
          <a:off x="838200" y="1150619"/>
          <a:ext cx="10515600" cy="384558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36993439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59253869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315802672"/>
                    </a:ext>
                  </a:extLst>
                </a:gridCol>
              </a:tblGrid>
              <a:tr h="427287"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bg1"/>
                          </a:solidFill>
                        </a:rPr>
                        <a:t>Number of Stripes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bg1"/>
                          </a:solidFill>
                        </a:rPr>
                        <a:t>Number of Points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bg1"/>
                          </a:solidFill>
                        </a:rPr>
                        <a:t>Liked by Me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143398"/>
                  </a:ext>
                </a:extLst>
              </a:tr>
              <a:tr h="427287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207171"/>
                  </a:ext>
                </a:extLst>
              </a:tr>
              <a:tr h="427287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Y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320197"/>
                  </a:ext>
                </a:extLst>
              </a:tr>
              <a:tr h="427287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825910"/>
                  </a:ext>
                </a:extLst>
              </a:tr>
              <a:tr h="427287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Y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601061"/>
                  </a:ext>
                </a:extLst>
              </a:tr>
              <a:tr h="427287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67359"/>
                  </a:ext>
                </a:extLst>
              </a:tr>
              <a:tr h="427287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Y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300028"/>
                  </a:ext>
                </a:extLst>
              </a:tr>
              <a:tr h="427287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408562"/>
                  </a:ext>
                </a:extLst>
              </a:tr>
              <a:tr h="427287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Y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058737"/>
                  </a:ext>
                </a:extLst>
              </a:tr>
            </a:tbl>
          </a:graphicData>
        </a:graphic>
      </p:graphicFrame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A782BFAC-02F4-4CA0-8832-5ECA41895A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286879"/>
              </p:ext>
            </p:extLst>
          </p:nvPr>
        </p:nvGraphicFramePr>
        <p:xfrm>
          <a:off x="838200" y="5326074"/>
          <a:ext cx="10515600" cy="91447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74812052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8115966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130846103"/>
                    </a:ext>
                  </a:extLst>
                </a:gridCol>
              </a:tblGrid>
              <a:tr h="457235">
                <a:tc>
                  <a:txBody>
                    <a:bodyPr/>
                    <a:lstStyle/>
                    <a:p>
                      <a:r>
                        <a:rPr lang="en-GB" sz="2000" dirty="0"/>
                        <a:t>Number of Stripes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Number of Points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Liked by Me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126812"/>
                  </a:ext>
                </a:extLst>
              </a:tr>
              <a:tr h="457235"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bg1"/>
                          </a:solidFill>
                        </a:rPr>
                        <a:t>?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6173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6760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0206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2DF14-7E04-4843-B7FE-0520C3548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961534"/>
          </a:xfrm>
        </p:spPr>
        <p:txBody>
          <a:bodyPr>
            <a:normAutofit/>
          </a:bodyPr>
          <a:lstStyle/>
          <a:p>
            <a:r>
              <a:rPr lang="en-GB" sz="4000" u="sng" dirty="0">
                <a:solidFill>
                  <a:schemeClr val="bg1"/>
                </a:solidFill>
              </a:rPr>
              <a:t>k-Nearest Neighbours – Example (k=3)</a:t>
            </a:r>
            <a:endParaRPr lang="en-US" sz="4000" u="sng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CBB03F0-E6A0-411A-97CD-133A1367F9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855004"/>
              </p:ext>
            </p:extLst>
          </p:nvPr>
        </p:nvGraphicFramePr>
        <p:xfrm>
          <a:off x="1347537" y="960544"/>
          <a:ext cx="9496926" cy="43804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82821">
                  <a:extLst>
                    <a:ext uri="{9D8B030D-6E8A-4147-A177-3AD203B41FA5}">
                      <a16:colId xmlns:a16="http://schemas.microsoft.com/office/drawing/2014/main" val="2369934397"/>
                    </a:ext>
                  </a:extLst>
                </a:gridCol>
                <a:gridCol w="1582821">
                  <a:extLst>
                    <a:ext uri="{9D8B030D-6E8A-4147-A177-3AD203B41FA5}">
                      <a16:colId xmlns:a16="http://schemas.microsoft.com/office/drawing/2014/main" val="1592538695"/>
                    </a:ext>
                  </a:extLst>
                </a:gridCol>
                <a:gridCol w="1582821">
                  <a:extLst>
                    <a:ext uri="{9D8B030D-6E8A-4147-A177-3AD203B41FA5}">
                      <a16:colId xmlns:a16="http://schemas.microsoft.com/office/drawing/2014/main" val="2187364431"/>
                    </a:ext>
                  </a:extLst>
                </a:gridCol>
                <a:gridCol w="1582821">
                  <a:extLst>
                    <a:ext uri="{9D8B030D-6E8A-4147-A177-3AD203B41FA5}">
                      <a16:colId xmlns:a16="http://schemas.microsoft.com/office/drawing/2014/main" val="2315802672"/>
                    </a:ext>
                  </a:extLst>
                </a:gridCol>
                <a:gridCol w="1582821">
                  <a:extLst>
                    <a:ext uri="{9D8B030D-6E8A-4147-A177-3AD203B41FA5}">
                      <a16:colId xmlns:a16="http://schemas.microsoft.com/office/drawing/2014/main" val="649977534"/>
                    </a:ext>
                  </a:extLst>
                </a:gridCol>
                <a:gridCol w="1582821">
                  <a:extLst>
                    <a:ext uri="{9D8B030D-6E8A-4147-A177-3AD203B41FA5}">
                      <a16:colId xmlns:a16="http://schemas.microsoft.com/office/drawing/2014/main" val="3766769775"/>
                    </a:ext>
                  </a:extLst>
                </a:gridCol>
              </a:tblGrid>
              <a:tr h="1032052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Number of Stripes (Data)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Number of Points (Data)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Liked by Me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Number of Stripes (New)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Number of Points (New)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Distance (3dp)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143398"/>
                  </a:ext>
                </a:extLst>
              </a:tr>
              <a:tr h="418554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5.099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207171"/>
                  </a:ext>
                </a:extLst>
              </a:tr>
              <a:tr h="418554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Y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1.414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320197"/>
                  </a:ext>
                </a:extLst>
              </a:tr>
              <a:tr h="418554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4.123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825910"/>
                  </a:ext>
                </a:extLst>
              </a:tr>
              <a:tr h="418554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Y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601061"/>
                  </a:ext>
                </a:extLst>
              </a:tr>
              <a:tr h="418554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3.606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67359"/>
                  </a:ext>
                </a:extLst>
              </a:tr>
              <a:tr h="418554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Y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3.162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300028"/>
                  </a:ext>
                </a:extLst>
              </a:tr>
              <a:tr h="418554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408562"/>
                  </a:ext>
                </a:extLst>
              </a:tr>
              <a:tr h="418554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Y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2.838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058737"/>
                  </a:ext>
                </a:extLst>
              </a:tr>
            </a:tbl>
          </a:graphicData>
        </a:graphic>
      </p:graphicFrame>
      <p:sp>
        <p:nvSpPr>
          <p:cNvPr id="6" name="Left Arrow 4">
            <a:extLst>
              <a:ext uri="{FF2B5EF4-FFF2-40B4-BE49-F238E27FC236}">
                <a16:creationId xmlns:a16="http://schemas.microsoft.com/office/drawing/2014/main" id="{0385CBE4-203A-4ED8-BE02-D6E897062192}"/>
              </a:ext>
            </a:extLst>
          </p:cNvPr>
          <p:cNvSpPr/>
          <p:nvPr/>
        </p:nvSpPr>
        <p:spPr>
          <a:xfrm>
            <a:off x="10515600" y="2443038"/>
            <a:ext cx="715107" cy="310662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Left Arrow 4">
            <a:extLst>
              <a:ext uri="{FF2B5EF4-FFF2-40B4-BE49-F238E27FC236}">
                <a16:creationId xmlns:a16="http://schemas.microsoft.com/office/drawing/2014/main" id="{5C31300A-B82D-4D29-AD9D-17018DAE80B6}"/>
              </a:ext>
            </a:extLst>
          </p:cNvPr>
          <p:cNvSpPr/>
          <p:nvPr/>
        </p:nvSpPr>
        <p:spPr>
          <a:xfrm>
            <a:off x="10515600" y="3273669"/>
            <a:ext cx="715107" cy="310662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Left Arrow 4">
            <a:extLst>
              <a:ext uri="{FF2B5EF4-FFF2-40B4-BE49-F238E27FC236}">
                <a16:creationId xmlns:a16="http://schemas.microsoft.com/office/drawing/2014/main" id="{9ADEC339-2794-4AEF-89A3-1FC9252EB958}"/>
              </a:ext>
            </a:extLst>
          </p:cNvPr>
          <p:cNvSpPr/>
          <p:nvPr/>
        </p:nvSpPr>
        <p:spPr>
          <a:xfrm>
            <a:off x="10515600" y="4545865"/>
            <a:ext cx="715107" cy="310662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724FB456-54AD-4FF6-B561-FE99268FD3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215400"/>
              </p:ext>
            </p:extLst>
          </p:nvPr>
        </p:nvGraphicFramePr>
        <p:xfrm>
          <a:off x="1347537" y="5505346"/>
          <a:ext cx="9496926" cy="1188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748463">
                  <a:extLst>
                    <a:ext uri="{9D8B030D-6E8A-4147-A177-3AD203B41FA5}">
                      <a16:colId xmlns:a16="http://schemas.microsoft.com/office/drawing/2014/main" val="2252141683"/>
                    </a:ext>
                  </a:extLst>
                </a:gridCol>
                <a:gridCol w="4748463">
                  <a:extLst>
                    <a:ext uri="{9D8B030D-6E8A-4147-A177-3AD203B41FA5}">
                      <a16:colId xmlns:a16="http://schemas.microsoft.com/office/drawing/2014/main" val="3731852708"/>
                    </a:ext>
                  </a:extLst>
                </a:gridCol>
              </a:tblGrid>
              <a:tr h="320511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Liked by Me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 err="1">
                          <a:solidFill>
                            <a:schemeClr val="bg1"/>
                          </a:solidFill>
                        </a:rPr>
                        <a:t>Num</a:t>
                      </a:r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 closest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842499"/>
                  </a:ext>
                </a:extLst>
              </a:tr>
              <a:tr h="320511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Y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755012"/>
                  </a:ext>
                </a:extLst>
              </a:tr>
              <a:tr h="320511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4402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419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B17B19613791348A1E0EBFE7C7391B9" ma:contentTypeVersion="8" ma:contentTypeDescription="Create a new document." ma:contentTypeScope="" ma:versionID="80bd8da749a18d607cd8e4295d5e3efa">
  <xsd:schema xmlns:xsd="http://www.w3.org/2001/XMLSchema" xmlns:xs="http://www.w3.org/2001/XMLSchema" xmlns:p="http://schemas.microsoft.com/office/2006/metadata/properties" xmlns:ns2="683af437-fe12-4bcf-9756-063ebc159e21" targetNamespace="http://schemas.microsoft.com/office/2006/metadata/properties" ma:root="true" ma:fieldsID="5e4af2cbf06d7a4a726302bd58a45aea" ns2:_="">
    <xsd:import namespace="683af437-fe12-4bcf-9756-063ebc159e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3af437-fe12-4bcf-9756-063ebc159e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92DCCD0-99EF-4FDA-9E65-BB21A6909D5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4F45E33-75AA-44A3-96AB-9D6C04EA8361}"/>
</file>

<file path=customXml/itemProps3.xml><?xml version="1.0" encoding="utf-8"?>
<ds:datastoreItem xmlns:ds="http://schemas.openxmlformats.org/officeDocument/2006/customXml" ds:itemID="{7DA40B7F-7803-472F-8BCA-BD9A03F068A8}">
  <ds:schemaRefs>
    <ds:schemaRef ds:uri="http://purl.org/dc/terms/"/>
    <ds:schemaRef ds:uri="http://purl.org/dc/elements/1.1/"/>
    <ds:schemaRef ds:uri="91fa21c8-7481-46bf-bacf-222e7e437886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1415</Words>
  <Application>Microsoft Office PowerPoint</Application>
  <PresentationFormat>Widescreen</PresentationFormat>
  <Paragraphs>644</Paragraphs>
  <Slides>27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k-Nearest Neighbours – Regression or Classification</vt:lpstr>
      <vt:lpstr>k-Nearest Neighbours – Distance function</vt:lpstr>
      <vt:lpstr>k-Nearest Neighbours – Example (k=3)</vt:lpstr>
      <vt:lpstr>k-Nearest Neighbours – Example (k=3)</vt:lpstr>
      <vt:lpstr>k-Nearest Neighbours – Example (k=3)</vt:lpstr>
      <vt:lpstr>k-Nearest Neighbours – Example (k=3) Weighted Distance</vt:lpstr>
      <vt:lpstr>k-Nearest Neighbours – Example (k=3) - Aside</vt:lpstr>
      <vt:lpstr>Information Gain - Formulae</vt:lpstr>
      <vt:lpstr>Decision Trees</vt:lpstr>
      <vt:lpstr>Decision Trees</vt:lpstr>
      <vt:lpstr>Decision Trees</vt:lpstr>
      <vt:lpstr>Decision Trees</vt:lpstr>
      <vt:lpstr>Decision Trees</vt:lpstr>
      <vt:lpstr>Decision Trees</vt:lpstr>
      <vt:lpstr>Decision Trees</vt:lpstr>
      <vt:lpstr>PowerPoint Presentation</vt:lpstr>
      <vt:lpstr>Evaluation of Models</vt:lpstr>
      <vt:lpstr>Evaluation Metrics - Accuracy</vt:lpstr>
      <vt:lpstr>Evaluation Metrics - Precision</vt:lpstr>
      <vt:lpstr>Evaluation Metrics - Recall</vt:lpstr>
      <vt:lpstr>Evaluation Metrics – Precision vs Recall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Strategy</dc:title>
  <dc:creator>Vijay Sheshappanavar</dc:creator>
  <cp:lastModifiedBy>Patalong, Brendan</cp:lastModifiedBy>
  <cp:revision>8</cp:revision>
  <dcterms:created xsi:type="dcterms:W3CDTF">2022-03-10T16:17:23Z</dcterms:created>
  <dcterms:modified xsi:type="dcterms:W3CDTF">2022-03-19T09:47:55Z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0x010100EB17B19613791348A1E0EBFE7C7391B9</vt:lpwstr>
  </property>
</Properties>
</file>